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7"/>
  </p:notesMasterIdLst>
  <p:sldIdLst>
    <p:sldId id="256" r:id="rId2"/>
    <p:sldId id="257" r:id="rId3"/>
    <p:sldId id="258" r:id="rId4"/>
    <p:sldId id="259" r:id="rId5"/>
    <p:sldId id="260" r:id="rId6"/>
    <p:sldId id="261" r:id="rId7"/>
    <p:sldId id="262" r:id="rId8"/>
    <p:sldId id="313" r:id="rId9"/>
    <p:sldId id="267" r:id="rId10"/>
    <p:sldId id="269" r:id="rId11"/>
    <p:sldId id="316" r:id="rId12"/>
    <p:sldId id="275" r:id="rId13"/>
    <p:sldId id="279" r:id="rId14"/>
    <p:sldId id="280" r:id="rId15"/>
    <p:sldId id="314" r:id="rId16"/>
    <p:sldId id="321" r:id="rId17"/>
    <p:sldId id="285" r:id="rId18"/>
    <p:sldId id="286" r:id="rId19"/>
    <p:sldId id="320" r:id="rId20"/>
    <p:sldId id="319" r:id="rId21"/>
    <p:sldId id="301" r:id="rId22"/>
    <p:sldId id="293" r:id="rId23"/>
    <p:sldId id="317" r:id="rId24"/>
    <p:sldId id="311" r:id="rId25"/>
    <p:sldId id="318" r:id="rId26"/>
    <p:sldId id="302" r:id="rId27"/>
    <p:sldId id="303" r:id="rId28"/>
    <p:sldId id="304" r:id="rId29"/>
    <p:sldId id="309" r:id="rId30"/>
    <p:sldId id="310" r:id="rId31"/>
    <p:sldId id="295" r:id="rId32"/>
    <p:sldId id="296" r:id="rId33"/>
    <p:sldId id="297" r:id="rId34"/>
    <p:sldId id="315" r:id="rId35"/>
    <p:sldId id="300" r:id="rId36"/>
  </p:sldIdLst>
  <p:sldSz cx="18288000" cy="10287000"/>
  <p:notesSz cx="6858000" cy="9144000"/>
  <p:embeddedFontLst>
    <p:embeddedFont>
      <p:font typeface="Arial Rounded MT Bold" panose="020F0704030504030204" pitchFamily="34" charset="0"/>
      <p:regular r:id="rId38"/>
    </p:embeddedFont>
    <p:embeddedFont>
      <p:font typeface="Avenir" panose="020B0604020202020204" charset="0"/>
      <p:regular r:id="rId39"/>
    </p:embeddedFont>
    <p:embeddedFont>
      <p:font typeface="Canva Sans Bold" panose="020B0604020202020204" charset="0"/>
      <p:regular r:id="rId40"/>
    </p:embeddedFont>
    <p:embeddedFont>
      <p:font typeface="Century" panose="02040604050505020304" pitchFamily="18" charset="0"/>
      <p:regular r:id="rId41"/>
    </p:embeddedFont>
    <p:embeddedFont>
      <p:font typeface="Comic Sans MS" panose="030F0702030302020204" pitchFamily="66" charset="0"/>
      <p:regular r:id="rId42"/>
      <p:bold r:id="rId43"/>
      <p:italic r:id="rId44"/>
      <p:boldItalic r:id="rId45"/>
    </p:embeddedFont>
    <p:embeddedFont>
      <p:font typeface="Gordita" panose="020B0604020202020204" charset="0"/>
      <p:regular r:id="rId46"/>
    </p:embeddedFont>
    <p:embeddedFont>
      <p:font typeface="Gordita Bold" panose="020B0604020202020204" charset="0"/>
      <p:regular r:id="rId47"/>
    </p:embeddedFont>
    <p:embeddedFont>
      <p:font typeface="Open Sans Bold" panose="020B0604020202020204" charset="0"/>
      <p:regular r:id="rId48"/>
    </p:embeddedFont>
    <p:embeddedFont>
      <p:font typeface="Poppins" panose="00000500000000000000" pitchFamily="2" charset="0"/>
      <p:regular r:id="rId49"/>
      <p:bold r:id="rId50"/>
      <p:italic r:id="rId51"/>
      <p:boldItalic r:id="rId52"/>
    </p:embeddedFont>
    <p:embeddedFont>
      <p:font typeface="Poppins Semi-Bold" panose="020B0604020202020204" charset="0"/>
      <p:regular r:id="rId5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D7A8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2" d="100"/>
          <a:sy n="52" d="100"/>
        </p:scale>
        <p:origin x="850"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2.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5.fntdata"/><Relationship Id="rId47" Type="http://schemas.openxmlformats.org/officeDocument/2006/relationships/font" Target="fonts/font10.fntdata"/><Relationship Id="rId50" Type="http://schemas.openxmlformats.org/officeDocument/2006/relationships/font" Target="fonts/font13.fntdata"/><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font" Target="fonts/font3.fntdata"/><Relationship Id="rId45" Type="http://schemas.openxmlformats.org/officeDocument/2006/relationships/font" Target="fonts/font8.fntdata"/><Relationship Id="rId53" Type="http://schemas.openxmlformats.org/officeDocument/2006/relationships/font" Target="fonts/font16.fntdata"/><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6.fntdata"/><Relationship Id="rId48" Type="http://schemas.openxmlformats.org/officeDocument/2006/relationships/font" Target="fonts/font11.fntdata"/><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14.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1.fntdata"/><Relationship Id="rId46" Type="http://schemas.openxmlformats.org/officeDocument/2006/relationships/font" Target="fonts/font9.fntdata"/><Relationship Id="rId20" Type="http://schemas.openxmlformats.org/officeDocument/2006/relationships/slide" Target="slides/slide19.xml"/><Relationship Id="rId41" Type="http://schemas.openxmlformats.org/officeDocument/2006/relationships/font" Target="fonts/font4.fntdata"/><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2.fntdata"/><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7.fntdata"/><Relationship Id="rId52" Type="http://schemas.openxmlformats.org/officeDocument/2006/relationships/font" Target="fonts/font1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482F502-137D-4280-9FE8-674FA934AA19}" type="datetimeFigureOut">
              <a:rPr lang="en-US" smtClean="0"/>
              <a:t>8/24/2025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8B9C703-73D2-49AE-A658-E6E3866DD703}" type="slidenum">
              <a:rPr lang="en-US" smtClean="0"/>
              <a:t>‹#›</a:t>
            </a:fld>
            <a:endParaRPr lang="en-US"/>
          </a:p>
        </p:txBody>
      </p:sp>
    </p:spTree>
    <p:extLst>
      <p:ext uri="{BB962C8B-B14F-4D97-AF65-F5344CB8AC3E}">
        <p14:creationId xmlns:p14="http://schemas.microsoft.com/office/powerpoint/2010/main" val="7093687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8B9C703-73D2-49AE-A658-E6E3866DD703}" type="slidenum">
              <a:rPr lang="en-US" smtClean="0"/>
              <a:t>10</a:t>
            </a:fld>
            <a:endParaRPr lang="en-US"/>
          </a:p>
        </p:txBody>
      </p:sp>
    </p:spTree>
    <p:extLst>
      <p:ext uri="{BB962C8B-B14F-4D97-AF65-F5344CB8AC3E}">
        <p14:creationId xmlns:p14="http://schemas.microsoft.com/office/powerpoint/2010/main" val="23078572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8B9C703-73D2-49AE-A658-E6E3866DD703}" type="slidenum">
              <a:rPr lang="en-US" smtClean="0"/>
              <a:t>26</a:t>
            </a:fld>
            <a:endParaRPr lang="en-US"/>
          </a:p>
        </p:txBody>
      </p:sp>
    </p:spTree>
    <p:extLst>
      <p:ext uri="{BB962C8B-B14F-4D97-AF65-F5344CB8AC3E}">
        <p14:creationId xmlns:p14="http://schemas.microsoft.com/office/powerpoint/2010/main" val="10924541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8/24/2025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8/24/2025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8/24/2025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8/24/2025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8/24/2025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8/24/2025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8/24/2025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8/24/2025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png"/><Relationship Id="rId7" Type="http://schemas.openxmlformats.org/officeDocument/2006/relationships/image" Target="../media/image21.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3.png"/><Relationship Id="rId4" Type="http://schemas.openxmlformats.org/officeDocument/2006/relationships/image" Target="../media/image2.svg"/><Relationship Id="rId9"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18.pn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svg"/><Relationship Id="rId7" Type="http://schemas.openxmlformats.org/officeDocument/2006/relationships/image" Target="../media/image27.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18.png"/><Relationship Id="rId4" Type="http://schemas.openxmlformats.org/officeDocument/2006/relationships/image" Target="../media/image2.svg"/></Relationships>
</file>

<file path=ppt/slides/_rels/slide15.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30.png"/><Relationship Id="rId7"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31.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2.svg"/></Relationships>
</file>

<file path=ppt/slides/_rels/slide17.xml.rels><?xml version="1.0" encoding="UTF-8" standalone="yes"?>
<Relationships xmlns="http://schemas.openxmlformats.org/package/2006/relationships"><Relationship Id="rId8" Type="http://schemas.openxmlformats.org/officeDocument/2006/relationships/image" Target="../media/image37.svg"/><Relationship Id="rId3" Type="http://schemas.openxmlformats.org/officeDocument/2006/relationships/image" Target="../media/image2.svg"/><Relationship Id="rId7" Type="http://schemas.openxmlformats.org/officeDocument/2006/relationships/image" Target="../media/image3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39.png"/></Relationships>
</file>

<file path=ppt/slides/_rels/slide1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41.png"/></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7.png"/><Relationship Id="rId7"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8.svg"/><Relationship Id="rId9" Type="http://schemas.openxmlformats.org/officeDocument/2006/relationships/image" Target="../media/image10.svg"/></Relationships>
</file>

<file path=ppt/slides/_rels/slide20.xml.rels><?xml version="1.0" encoding="UTF-8" standalone="yes"?>
<Relationships xmlns="http://schemas.openxmlformats.org/package/2006/relationships"><Relationship Id="rId8" Type="http://schemas.openxmlformats.org/officeDocument/2006/relationships/image" Target="../media/image2.svg"/><Relationship Id="rId3" Type="http://schemas.openxmlformats.org/officeDocument/2006/relationships/image" Target="../media/image42.png"/><Relationship Id="rId7"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2.svg"/></Relationships>
</file>

<file path=ppt/slides/_rels/slide2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49.png"/></Relationships>
</file>

<file path=ppt/slides/_rels/slide2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51.png"/></Relationships>
</file>

<file path=ppt/slides/_rels/slide2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53.png"/></Relationships>
</file>

<file path=ppt/slides/_rels/slide2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55.png"/></Relationships>
</file>

<file path=ppt/slides/_rels/slide26.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3.png"/><Relationship Id="rId7" Type="http://schemas.openxmlformats.org/officeDocument/2006/relationships/image" Target="../media/image59.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 Id="rId9" Type="http://schemas.openxmlformats.org/officeDocument/2006/relationships/image" Target="../media/image2.svg"/></Relationships>
</file>

<file path=ppt/slides/_rels/slide27.xml.rels><?xml version="1.0" encoding="UTF-8" standalone="yes"?>
<Relationships xmlns="http://schemas.openxmlformats.org/package/2006/relationships"><Relationship Id="rId3" Type="http://schemas.openxmlformats.org/officeDocument/2006/relationships/image" Target="../media/image59.png"/><Relationship Id="rId7" Type="http://schemas.openxmlformats.org/officeDocument/2006/relationships/image" Target="../media/image2.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61.png"/><Relationship Id="rId4" Type="http://schemas.openxmlformats.org/officeDocument/2006/relationships/image" Target="../media/image60.png"/></Relationships>
</file>

<file path=ppt/slides/_rels/slide2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2.svg"/><Relationship Id="rId4" Type="http://schemas.openxmlformats.org/officeDocument/2006/relationships/image" Target="../media/image1.png"/></Relationships>
</file>

<file path=ppt/slides/_rels/slide29.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5.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8.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3.png"/></Relationships>
</file>

<file path=ppt/slides/_rels/slide3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3.png"/></Relationships>
</file>

<file path=ppt/slides/_rels/slide3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3.png"/></Relationships>
</file>

<file path=ppt/slides/_rels/slide3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hyperlink" Target="https://doi.org/10.1371/journal.pone.0286791" TargetMode="External"/><Relationship Id="rId5" Type="http://schemas.openxmlformats.org/officeDocument/2006/relationships/hyperlink" Target="https://www.nature.com/articles/s41598-024-75438-6" TargetMode="External"/><Relationship Id="rId4" Type="http://schemas.openxmlformats.org/officeDocument/2006/relationships/image" Target="../media/image3.png"/></Relationships>
</file>

<file path=ppt/slides/_rels/slide3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35.xml.rels><?xml version="1.0" encoding="UTF-8" standalone="yes"?>
<Relationships xmlns="http://schemas.openxmlformats.org/package/2006/relationships"><Relationship Id="rId8" Type="http://schemas.openxmlformats.org/officeDocument/2006/relationships/image" Target="../media/image2.svg"/><Relationship Id="rId3" Type="http://schemas.openxmlformats.org/officeDocument/2006/relationships/image" Target="../media/image70.png"/><Relationship Id="rId7" Type="http://schemas.openxmlformats.org/officeDocument/2006/relationships/image" Target="../media/image1.png"/><Relationship Id="rId2" Type="http://schemas.openxmlformats.org/officeDocument/2006/relationships/image" Target="../media/image69.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72.svg"/><Relationship Id="rId10" Type="http://schemas.openxmlformats.org/officeDocument/2006/relationships/image" Target="../media/image74.svg"/><Relationship Id="rId4" Type="http://schemas.openxmlformats.org/officeDocument/2006/relationships/image" Target="../media/image71.png"/><Relationship Id="rId9" Type="http://schemas.openxmlformats.org/officeDocument/2006/relationships/image" Target="../media/image73.png"/></Relationships>
</file>

<file path=ppt/slides/_rels/slide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582064" y="2129143"/>
            <a:ext cx="17245235" cy="1207703"/>
          </a:xfrm>
          <a:prstGeom prst="rect">
            <a:avLst/>
          </a:prstGeom>
        </p:spPr>
        <p:txBody>
          <a:bodyPr wrap="square" lIns="0" tIns="0" rIns="0" bIns="0" rtlCol="0" anchor="t">
            <a:spAutoFit/>
          </a:bodyPr>
          <a:lstStyle/>
          <a:p>
            <a:pPr algn="ctr">
              <a:lnSpc>
                <a:spcPts val="4865"/>
              </a:lnSpc>
            </a:pPr>
            <a:r>
              <a:rPr lang="en-US" sz="3500" b="1" dirty="0">
                <a:solidFill>
                  <a:srgbClr val="000000"/>
                </a:solidFill>
                <a:latin typeface="Comic Sans MS" panose="030F0702030302020204" pitchFamily="66" charset="0"/>
                <a:ea typeface="Gordita Bold"/>
                <a:cs typeface="Gordita Bold"/>
                <a:sym typeface="Gordita Bold"/>
              </a:rPr>
              <a:t>Identifying Influential Biomarkers of Colorectal Cancer using Bioinformatics and Machine Learning approaches with Explainable AI</a:t>
            </a:r>
          </a:p>
        </p:txBody>
      </p:sp>
      <p:sp>
        <p:nvSpPr>
          <p:cNvPr id="3" name="TextBox 3"/>
          <p:cNvSpPr txBox="1"/>
          <p:nvPr/>
        </p:nvSpPr>
        <p:spPr>
          <a:xfrm>
            <a:off x="1984750" y="5111615"/>
            <a:ext cx="6146801" cy="3039678"/>
          </a:xfrm>
          <a:prstGeom prst="rect">
            <a:avLst/>
          </a:prstGeom>
        </p:spPr>
        <p:txBody>
          <a:bodyPr lIns="0" tIns="0" rIns="0" bIns="0" rtlCol="0" anchor="t">
            <a:spAutoFit/>
          </a:bodyPr>
          <a:lstStyle/>
          <a:p>
            <a:pPr algn="l">
              <a:lnSpc>
                <a:spcPts val="3499"/>
              </a:lnSpc>
            </a:pPr>
            <a:r>
              <a:rPr lang="en-US" sz="2499" b="1" dirty="0">
                <a:solidFill>
                  <a:srgbClr val="000000"/>
                </a:solidFill>
                <a:latin typeface="Gordita Bold"/>
                <a:ea typeface="Gordita Bold"/>
                <a:cs typeface="Gordita Bold"/>
                <a:sym typeface="Gordita Bold"/>
              </a:rPr>
              <a:t>Presented by:</a:t>
            </a:r>
          </a:p>
          <a:p>
            <a:pPr algn="l">
              <a:lnSpc>
                <a:spcPts val="1120"/>
              </a:lnSpc>
            </a:pPr>
            <a:endParaRPr lang="en-US" sz="2499" b="1" dirty="0">
              <a:solidFill>
                <a:srgbClr val="000000"/>
              </a:solidFill>
              <a:latin typeface="Gordita Bold"/>
              <a:ea typeface="Gordita Bold"/>
              <a:cs typeface="Gordita Bold"/>
              <a:sym typeface="Gordita Bold"/>
            </a:endParaRPr>
          </a:p>
          <a:p>
            <a:pPr algn="l">
              <a:lnSpc>
                <a:spcPts val="3864"/>
              </a:lnSpc>
            </a:pPr>
            <a:r>
              <a:rPr lang="en-US" sz="2400" dirty="0">
                <a:solidFill>
                  <a:srgbClr val="000000"/>
                </a:solidFill>
                <a:latin typeface="Gordita"/>
                <a:ea typeface="Gordita"/>
                <a:cs typeface="Gordita"/>
                <a:sym typeface="Gordita"/>
              </a:rPr>
              <a:t>Farhana Akter Suci</a:t>
            </a:r>
          </a:p>
          <a:p>
            <a:pPr algn="l">
              <a:lnSpc>
                <a:spcPts val="3864"/>
              </a:lnSpc>
            </a:pPr>
            <a:r>
              <a:rPr lang="en-US" sz="2400" dirty="0">
                <a:solidFill>
                  <a:srgbClr val="000000"/>
                </a:solidFill>
                <a:latin typeface="Gordita"/>
                <a:ea typeface="Gordita"/>
                <a:cs typeface="Gordita"/>
                <a:sym typeface="Gordita"/>
              </a:rPr>
              <a:t>Rifah Sajida Deya</a:t>
            </a:r>
          </a:p>
          <a:p>
            <a:pPr algn="l">
              <a:lnSpc>
                <a:spcPts val="3864"/>
              </a:lnSpc>
            </a:pPr>
            <a:r>
              <a:rPr lang="en-US" sz="2400" dirty="0">
                <a:solidFill>
                  <a:srgbClr val="000000"/>
                </a:solidFill>
                <a:latin typeface="Gordita"/>
                <a:ea typeface="Gordita"/>
                <a:cs typeface="Gordita"/>
                <a:sym typeface="Gordita"/>
              </a:rPr>
              <a:t>Department of Computer Science and Engineering,</a:t>
            </a:r>
          </a:p>
          <a:p>
            <a:pPr algn="l">
              <a:lnSpc>
                <a:spcPts val="3864"/>
              </a:lnSpc>
            </a:pPr>
            <a:r>
              <a:rPr lang="en-US" sz="2400" dirty="0">
                <a:solidFill>
                  <a:srgbClr val="000000"/>
                </a:solidFill>
                <a:latin typeface="Gordita"/>
                <a:ea typeface="Gordita"/>
                <a:cs typeface="Gordita"/>
                <a:sym typeface="Gordita"/>
              </a:rPr>
              <a:t>Jagannath University, Dhaka</a:t>
            </a:r>
          </a:p>
        </p:txBody>
      </p:sp>
      <p:sp>
        <p:nvSpPr>
          <p:cNvPr id="4" name="Freeform 4"/>
          <p:cNvSpPr/>
          <p:nvPr/>
        </p:nvSpPr>
        <p:spPr>
          <a:xfrm>
            <a:off x="-152400" y="9004545"/>
            <a:ext cx="18592800" cy="1898659"/>
          </a:xfrm>
          <a:custGeom>
            <a:avLst/>
            <a:gdLst/>
            <a:ahLst/>
            <a:cxnLst/>
            <a:rect l="l" t="t" r="r" b="b"/>
            <a:pathLst>
              <a:path w="18592800" h="1898659">
                <a:moveTo>
                  <a:pt x="0" y="0"/>
                </a:moveTo>
                <a:lnTo>
                  <a:pt x="18592800" y="0"/>
                </a:lnTo>
                <a:lnTo>
                  <a:pt x="18592800" y="1898659"/>
                </a:lnTo>
                <a:lnTo>
                  <a:pt x="0" y="1898659"/>
                </a:lnTo>
                <a:lnTo>
                  <a:pt x="0" y="0"/>
                </a:lnTo>
                <a:close/>
              </a:path>
            </a:pathLst>
          </a:custGeom>
          <a:blipFill>
            <a:blip r:embed="rId2">
              <a:extLst>
                <a:ext uri="{96DAC541-7B7A-43D3-8B79-37D633B846F1}">
                  <asvg:svgBlip xmlns:asvg="http://schemas.microsoft.com/office/drawing/2016/SVG/main" r:embed="rId3"/>
                </a:ext>
              </a:extLst>
            </a:blip>
            <a:stretch>
              <a:fillRect l="-7160" r="-7160"/>
            </a:stretch>
          </a:blipFill>
        </p:spPr>
        <p:txBody>
          <a:bodyPr/>
          <a:lstStyle/>
          <a:p>
            <a:endParaRPr lang="en-US"/>
          </a:p>
        </p:txBody>
      </p:sp>
      <p:grpSp>
        <p:nvGrpSpPr>
          <p:cNvPr id="5" name="Group 5"/>
          <p:cNvGrpSpPr/>
          <p:nvPr/>
        </p:nvGrpSpPr>
        <p:grpSpPr>
          <a:xfrm>
            <a:off x="16786460" y="120031"/>
            <a:ext cx="1426178" cy="1426178"/>
            <a:chOff x="0" y="0"/>
            <a:chExt cx="1901571" cy="1901571"/>
          </a:xfrm>
        </p:grpSpPr>
        <p:sp>
          <p:nvSpPr>
            <p:cNvPr id="6" name="Freeform 6"/>
            <p:cNvSpPr/>
            <p:nvPr/>
          </p:nvSpPr>
          <p:spPr>
            <a:xfrm>
              <a:off x="0" y="0"/>
              <a:ext cx="1901571" cy="1901571"/>
            </a:xfrm>
            <a:custGeom>
              <a:avLst/>
              <a:gdLst/>
              <a:ahLst/>
              <a:cxnLst/>
              <a:rect l="l" t="t" r="r" b="b"/>
              <a:pathLst>
                <a:path w="1901571" h="1901571">
                  <a:moveTo>
                    <a:pt x="0" y="0"/>
                  </a:moveTo>
                  <a:lnTo>
                    <a:pt x="1901571" y="0"/>
                  </a:lnTo>
                  <a:lnTo>
                    <a:pt x="1901571" y="1901571"/>
                  </a:lnTo>
                  <a:lnTo>
                    <a:pt x="0" y="1901571"/>
                  </a:lnTo>
                  <a:lnTo>
                    <a:pt x="0" y="0"/>
                  </a:lnTo>
                  <a:close/>
                </a:path>
              </a:pathLst>
            </a:custGeom>
            <a:blipFill>
              <a:blip r:embed="rId4"/>
              <a:stretch>
                <a:fillRect/>
              </a:stretch>
            </a:blipFill>
          </p:spPr>
          <p:txBody>
            <a:bodyPr/>
            <a:lstStyle/>
            <a:p>
              <a:endParaRPr lang="en-US"/>
            </a:p>
          </p:txBody>
        </p:sp>
      </p:grpSp>
      <p:sp>
        <p:nvSpPr>
          <p:cNvPr id="7" name="TextBox 7"/>
          <p:cNvSpPr txBox="1"/>
          <p:nvPr/>
        </p:nvSpPr>
        <p:spPr>
          <a:xfrm>
            <a:off x="3718072" y="9391899"/>
            <a:ext cx="10851856" cy="561975"/>
          </a:xfrm>
          <a:prstGeom prst="rect">
            <a:avLst/>
          </a:prstGeom>
        </p:spPr>
        <p:txBody>
          <a:bodyPr lIns="0" tIns="0" rIns="0" bIns="0" rtlCol="0" anchor="t">
            <a:spAutoFit/>
          </a:bodyPr>
          <a:lstStyle/>
          <a:p>
            <a:pPr algn="ctr">
              <a:lnSpc>
                <a:spcPts val="4199"/>
              </a:lnSpc>
            </a:pPr>
            <a:r>
              <a:rPr lang="en-US" sz="2999" dirty="0">
                <a:solidFill>
                  <a:srgbClr val="FFFFFF"/>
                </a:solidFill>
                <a:latin typeface="Avenir"/>
                <a:ea typeface="Avenir"/>
                <a:cs typeface="Avenir"/>
                <a:sym typeface="Avenir"/>
              </a:rPr>
              <a:t>Department Of Computer Science and Engineering, </a:t>
            </a:r>
            <a:r>
              <a:rPr lang="en-US" sz="2999" dirty="0" err="1">
                <a:solidFill>
                  <a:srgbClr val="FFFFFF"/>
                </a:solidFill>
                <a:latin typeface="Avenir"/>
                <a:ea typeface="Avenir"/>
                <a:cs typeface="Avenir"/>
                <a:sym typeface="Avenir"/>
              </a:rPr>
              <a:t>JnU</a:t>
            </a:r>
            <a:endParaRPr lang="en-US" sz="2999" dirty="0">
              <a:solidFill>
                <a:srgbClr val="FFFFFF"/>
              </a:solidFill>
              <a:latin typeface="Avenir"/>
              <a:ea typeface="Avenir"/>
              <a:cs typeface="Avenir"/>
              <a:sym typeface="Avenir"/>
            </a:endParaRPr>
          </a:p>
        </p:txBody>
      </p:sp>
      <p:sp>
        <p:nvSpPr>
          <p:cNvPr id="8" name="TextBox 8"/>
          <p:cNvSpPr txBox="1"/>
          <p:nvPr/>
        </p:nvSpPr>
        <p:spPr>
          <a:xfrm>
            <a:off x="10392961" y="5111615"/>
            <a:ext cx="5910289" cy="2856936"/>
          </a:xfrm>
          <a:prstGeom prst="rect">
            <a:avLst/>
          </a:prstGeom>
        </p:spPr>
        <p:txBody>
          <a:bodyPr lIns="0" tIns="0" rIns="0" bIns="0" rtlCol="0" anchor="t">
            <a:spAutoFit/>
          </a:bodyPr>
          <a:lstStyle/>
          <a:p>
            <a:pPr algn="l">
              <a:lnSpc>
                <a:spcPts val="3499"/>
              </a:lnSpc>
            </a:pPr>
            <a:r>
              <a:rPr lang="en-US" sz="2499" b="1" dirty="0">
                <a:solidFill>
                  <a:srgbClr val="000000"/>
                </a:solidFill>
                <a:latin typeface="Gordita Bold"/>
                <a:ea typeface="Gordita Bold"/>
                <a:cs typeface="Gordita Bold"/>
                <a:sym typeface="Gordita Bold"/>
              </a:rPr>
              <a:t>Supervised by:</a:t>
            </a:r>
          </a:p>
          <a:p>
            <a:pPr algn="l">
              <a:lnSpc>
                <a:spcPts val="1120"/>
              </a:lnSpc>
            </a:pPr>
            <a:endParaRPr lang="en-US" sz="2499" b="1" dirty="0">
              <a:solidFill>
                <a:srgbClr val="000000"/>
              </a:solidFill>
              <a:latin typeface="Gordita Bold"/>
              <a:ea typeface="Gordita Bold"/>
              <a:cs typeface="Gordita Bold"/>
              <a:sym typeface="Gordita Bold"/>
            </a:endParaRPr>
          </a:p>
          <a:p>
            <a:pPr algn="l">
              <a:lnSpc>
                <a:spcPts val="3576"/>
              </a:lnSpc>
            </a:pPr>
            <a:r>
              <a:rPr lang="en-US" sz="2400" dirty="0">
                <a:solidFill>
                  <a:srgbClr val="000000"/>
                </a:solidFill>
                <a:latin typeface="Gordita"/>
                <a:ea typeface="Gordita"/>
                <a:cs typeface="Gordita"/>
                <a:sym typeface="Gordita"/>
              </a:rPr>
              <a:t>Dr. Mohammed Nasir Uddin</a:t>
            </a:r>
          </a:p>
          <a:p>
            <a:pPr algn="l">
              <a:lnSpc>
                <a:spcPts val="3576"/>
              </a:lnSpc>
            </a:pPr>
            <a:r>
              <a:rPr lang="en-US" sz="2400" dirty="0">
                <a:solidFill>
                  <a:srgbClr val="000000"/>
                </a:solidFill>
                <a:latin typeface="Gordita"/>
                <a:ea typeface="Gordita"/>
                <a:cs typeface="Gordita"/>
                <a:sym typeface="Gordita"/>
              </a:rPr>
              <a:t>Professor,</a:t>
            </a:r>
          </a:p>
          <a:p>
            <a:pPr algn="l">
              <a:lnSpc>
                <a:spcPts val="3576"/>
              </a:lnSpc>
            </a:pPr>
            <a:r>
              <a:rPr lang="en-US" sz="2400" dirty="0">
                <a:solidFill>
                  <a:srgbClr val="000000"/>
                </a:solidFill>
                <a:latin typeface="Gordita"/>
                <a:ea typeface="Gordita"/>
                <a:cs typeface="Gordita"/>
                <a:sym typeface="Gordita"/>
              </a:rPr>
              <a:t>Department of Computer Science and Engineering,</a:t>
            </a:r>
          </a:p>
          <a:p>
            <a:pPr algn="l">
              <a:lnSpc>
                <a:spcPts val="3576"/>
              </a:lnSpc>
            </a:pPr>
            <a:r>
              <a:rPr lang="en-US" sz="2400" dirty="0">
                <a:solidFill>
                  <a:srgbClr val="000000"/>
                </a:solidFill>
                <a:latin typeface="Gordita"/>
                <a:ea typeface="Gordita"/>
                <a:cs typeface="Gordita"/>
                <a:sym typeface="Gordita"/>
              </a:rPr>
              <a:t>Jagannath University, Dhaka</a:t>
            </a:r>
          </a:p>
        </p:txBody>
      </p:sp>
      <p:sp>
        <p:nvSpPr>
          <p:cNvPr id="9" name="TextBox 9"/>
          <p:cNvSpPr txBox="1"/>
          <p:nvPr/>
        </p:nvSpPr>
        <p:spPr>
          <a:xfrm>
            <a:off x="6333820" y="1293479"/>
            <a:ext cx="5620360" cy="448310"/>
          </a:xfrm>
          <a:prstGeom prst="rect">
            <a:avLst/>
          </a:prstGeom>
        </p:spPr>
        <p:txBody>
          <a:bodyPr lIns="0" tIns="0" rIns="0" bIns="0" rtlCol="0" anchor="t">
            <a:spAutoFit/>
          </a:bodyPr>
          <a:lstStyle/>
          <a:p>
            <a:pPr algn="ctr">
              <a:lnSpc>
                <a:spcPts val="3639"/>
              </a:lnSpc>
              <a:spcBef>
                <a:spcPct val="0"/>
              </a:spcBef>
            </a:pPr>
            <a:r>
              <a:rPr lang="en-US" sz="2599">
                <a:solidFill>
                  <a:srgbClr val="000000"/>
                </a:solidFill>
                <a:latin typeface="Gordita"/>
                <a:ea typeface="Gordita"/>
                <a:cs typeface="Gordita"/>
                <a:sym typeface="Gordita"/>
              </a:rPr>
              <a:t>Presentation on:</a:t>
            </a:r>
          </a:p>
        </p:txBody>
      </p:sp>
      <p:sp>
        <p:nvSpPr>
          <p:cNvPr id="10" name="Freeform 10"/>
          <p:cNvSpPr/>
          <p:nvPr/>
        </p:nvSpPr>
        <p:spPr>
          <a:xfrm>
            <a:off x="-1580784" y="-749992"/>
            <a:ext cx="3736047" cy="3896790"/>
          </a:xfrm>
          <a:custGeom>
            <a:avLst/>
            <a:gdLst/>
            <a:ahLst/>
            <a:cxnLst/>
            <a:rect l="l" t="t" r="r" b="b"/>
            <a:pathLst>
              <a:path w="3736047" h="3896790">
                <a:moveTo>
                  <a:pt x="0" y="0"/>
                </a:moveTo>
                <a:lnTo>
                  <a:pt x="3736047" y="0"/>
                </a:lnTo>
                <a:lnTo>
                  <a:pt x="3736047" y="3896790"/>
                </a:lnTo>
                <a:lnTo>
                  <a:pt x="0" y="3896790"/>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txBody>
          <a:bodyPr/>
          <a:lstStyle/>
          <a:p>
            <a:endParaRPr lang="en-US"/>
          </a:p>
        </p:txBody>
      </p:sp>
      <p:sp>
        <p:nvSpPr>
          <p:cNvPr id="11" name="TextBox 11"/>
          <p:cNvSpPr txBox="1"/>
          <p:nvPr/>
        </p:nvSpPr>
        <p:spPr>
          <a:xfrm>
            <a:off x="6333820" y="4197270"/>
            <a:ext cx="5620360" cy="426463"/>
          </a:xfrm>
          <a:prstGeom prst="rect">
            <a:avLst/>
          </a:prstGeom>
        </p:spPr>
        <p:txBody>
          <a:bodyPr lIns="0" tIns="0" rIns="0" bIns="0" rtlCol="0" anchor="t">
            <a:spAutoFit/>
          </a:bodyPr>
          <a:lstStyle/>
          <a:p>
            <a:pPr algn="ctr">
              <a:lnSpc>
                <a:spcPts val="3639"/>
              </a:lnSpc>
              <a:spcBef>
                <a:spcPct val="0"/>
              </a:spcBef>
            </a:pPr>
            <a:r>
              <a:rPr lang="en-US" sz="2599" dirty="0">
                <a:solidFill>
                  <a:srgbClr val="000000"/>
                </a:solidFill>
                <a:latin typeface="Gordita"/>
                <a:ea typeface="Gordita"/>
                <a:cs typeface="Gordita"/>
                <a:sym typeface="Gordita"/>
              </a:rPr>
              <a:t>Defense</a:t>
            </a:r>
          </a:p>
        </p:txBody>
      </p:sp>
      <p:sp>
        <p:nvSpPr>
          <p:cNvPr id="12" name="TextBox 12"/>
          <p:cNvSpPr txBox="1"/>
          <p:nvPr/>
        </p:nvSpPr>
        <p:spPr>
          <a:xfrm>
            <a:off x="6093571" y="8422127"/>
            <a:ext cx="5620360" cy="426463"/>
          </a:xfrm>
          <a:prstGeom prst="rect">
            <a:avLst/>
          </a:prstGeom>
        </p:spPr>
        <p:txBody>
          <a:bodyPr lIns="0" tIns="0" rIns="0" bIns="0" rtlCol="0" anchor="t">
            <a:spAutoFit/>
          </a:bodyPr>
          <a:lstStyle/>
          <a:p>
            <a:pPr algn="ctr">
              <a:lnSpc>
                <a:spcPts val="3639"/>
              </a:lnSpc>
              <a:spcBef>
                <a:spcPct val="0"/>
              </a:spcBef>
            </a:pPr>
            <a:r>
              <a:rPr lang="en-US" sz="2599" dirty="0">
                <a:solidFill>
                  <a:srgbClr val="000000"/>
                </a:solidFill>
                <a:latin typeface="Gordita"/>
                <a:ea typeface="Gordita"/>
                <a:cs typeface="Gordita"/>
                <a:sym typeface="Gordita"/>
              </a:rPr>
              <a:t>25</a:t>
            </a:r>
            <a:r>
              <a:rPr lang="en-US" sz="2599" baseline="30000" dirty="0">
                <a:solidFill>
                  <a:srgbClr val="000000"/>
                </a:solidFill>
                <a:latin typeface="Gordita"/>
                <a:ea typeface="Gordita"/>
                <a:cs typeface="Gordita"/>
                <a:sym typeface="Gordita"/>
              </a:rPr>
              <a:t>th</a:t>
            </a:r>
            <a:r>
              <a:rPr lang="en-US" sz="2599" dirty="0">
                <a:solidFill>
                  <a:srgbClr val="000000"/>
                </a:solidFill>
                <a:latin typeface="Gordita"/>
                <a:ea typeface="Gordita"/>
                <a:cs typeface="Gordita"/>
                <a:sym typeface="Gordita"/>
              </a:rPr>
              <a:t> August, 2025</a:t>
            </a:r>
          </a:p>
        </p:txBody>
      </p:sp>
      <p:sp>
        <p:nvSpPr>
          <p:cNvPr id="13" name="TextBox 7">
            <a:extLst>
              <a:ext uri="{FF2B5EF4-FFF2-40B4-BE49-F238E27FC236}">
                <a16:creationId xmlns:a16="http://schemas.microsoft.com/office/drawing/2014/main" id="{39B46990-14EA-B23D-069C-BEF1F30F4E5F}"/>
              </a:ext>
            </a:extLst>
          </p:cNvPr>
          <p:cNvSpPr txBox="1"/>
          <p:nvPr/>
        </p:nvSpPr>
        <p:spPr>
          <a:xfrm>
            <a:off x="17263085" y="9222325"/>
            <a:ext cx="472928" cy="466538"/>
          </a:xfrm>
          <a:prstGeom prst="rect">
            <a:avLst/>
          </a:prstGeom>
        </p:spPr>
        <p:txBody>
          <a:bodyPr wrap="square" lIns="0" tIns="0" rIns="0" bIns="0" rtlCol="0" anchor="t">
            <a:spAutoFit/>
          </a:bodyPr>
          <a:lstStyle/>
          <a:p>
            <a:pPr algn="r">
              <a:lnSpc>
                <a:spcPts val="4199"/>
              </a:lnSpc>
            </a:pPr>
            <a:r>
              <a:rPr lang="en-US" sz="2000" dirty="0">
                <a:solidFill>
                  <a:srgbClr val="FFFFFF"/>
                </a:solidFill>
                <a:latin typeface="Avenir"/>
                <a:ea typeface="Avenir"/>
                <a:cs typeface="Avenir"/>
                <a:sym typeface="Avenir"/>
              </a:rPr>
              <a:t>1</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52400" y="9004545"/>
            <a:ext cx="18592800" cy="1898659"/>
          </a:xfrm>
          <a:custGeom>
            <a:avLst/>
            <a:gdLst/>
            <a:ahLst/>
            <a:cxnLst/>
            <a:rect l="l" t="t" r="r" b="b"/>
            <a:pathLst>
              <a:path w="18592800" h="1898659">
                <a:moveTo>
                  <a:pt x="0" y="0"/>
                </a:moveTo>
                <a:lnTo>
                  <a:pt x="18592800" y="0"/>
                </a:lnTo>
                <a:lnTo>
                  <a:pt x="18592800" y="1898659"/>
                </a:lnTo>
                <a:lnTo>
                  <a:pt x="0" y="1898659"/>
                </a:lnTo>
                <a:lnTo>
                  <a:pt x="0" y="0"/>
                </a:lnTo>
                <a:close/>
              </a:path>
            </a:pathLst>
          </a:custGeom>
          <a:blipFill>
            <a:blip r:embed="rId3">
              <a:extLst>
                <a:ext uri="{96DAC541-7B7A-43D3-8B79-37D633B846F1}">
                  <asvg:svgBlip xmlns:asvg="http://schemas.microsoft.com/office/drawing/2016/SVG/main" r:embed="rId4"/>
                </a:ext>
              </a:extLst>
            </a:blip>
            <a:stretch>
              <a:fillRect l="-7160" r="-7160"/>
            </a:stretch>
          </a:blipFill>
        </p:spPr>
        <p:txBody>
          <a:bodyPr/>
          <a:lstStyle/>
          <a:p>
            <a:endParaRPr lang="en-US"/>
          </a:p>
        </p:txBody>
      </p:sp>
      <p:grpSp>
        <p:nvGrpSpPr>
          <p:cNvPr id="3" name="Group 3"/>
          <p:cNvGrpSpPr/>
          <p:nvPr/>
        </p:nvGrpSpPr>
        <p:grpSpPr>
          <a:xfrm>
            <a:off x="16876500" y="120031"/>
            <a:ext cx="1336138" cy="1336138"/>
            <a:chOff x="0" y="0"/>
            <a:chExt cx="1901571" cy="1901571"/>
          </a:xfrm>
        </p:grpSpPr>
        <p:sp>
          <p:nvSpPr>
            <p:cNvPr id="4" name="Freeform 4"/>
            <p:cNvSpPr/>
            <p:nvPr/>
          </p:nvSpPr>
          <p:spPr>
            <a:xfrm>
              <a:off x="0" y="0"/>
              <a:ext cx="1901571" cy="1901571"/>
            </a:xfrm>
            <a:custGeom>
              <a:avLst/>
              <a:gdLst/>
              <a:ahLst/>
              <a:cxnLst/>
              <a:rect l="l" t="t" r="r" b="b"/>
              <a:pathLst>
                <a:path w="1901571" h="1901571">
                  <a:moveTo>
                    <a:pt x="0" y="0"/>
                  </a:moveTo>
                  <a:lnTo>
                    <a:pt x="1901571" y="0"/>
                  </a:lnTo>
                  <a:lnTo>
                    <a:pt x="1901571" y="1901571"/>
                  </a:lnTo>
                  <a:lnTo>
                    <a:pt x="0" y="1901571"/>
                  </a:lnTo>
                  <a:lnTo>
                    <a:pt x="0" y="0"/>
                  </a:lnTo>
                  <a:close/>
                </a:path>
              </a:pathLst>
            </a:custGeom>
            <a:blipFill>
              <a:blip r:embed="rId5"/>
              <a:stretch>
                <a:fillRect/>
              </a:stretch>
            </a:blipFill>
          </p:spPr>
          <p:txBody>
            <a:bodyPr/>
            <a:lstStyle/>
            <a:p>
              <a:endParaRPr lang="en-US"/>
            </a:p>
          </p:txBody>
        </p:sp>
      </p:grpSp>
      <p:sp>
        <p:nvSpPr>
          <p:cNvPr id="5" name="AutoShape 5"/>
          <p:cNvSpPr/>
          <p:nvPr/>
        </p:nvSpPr>
        <p:spPr>
          <a:xfrm>
            <a:off x="0" y="1677809"/>
            <a:ext cx="18288000" cy="0"/>
          </a:xfrm>
          <a:prstGeom prst="line">
            <a:avLst/>
          </a:prstGeom>
          <a:ln w="66675" cap="flat">
            <a:solidFill>
              <a:srgbClr val="015551"/>
            </a:solidFill>
            <a:prstDash val="solid"/>
            <a:headEnd type="none" w="sm" len="sm"/>
            <a:tailEnd type="none" w="sm" len="sm"/>
          </a:ln>
        </p:spPr>
        <p:txBody>
          <a:bodyPr/>
          <a:lstStyle/>
          <a:p>
            <a:endParaRPr lang="en-US"/>
          </a:p>
        </p:txBody>
      </p:sp>
      <p:sp>
        <p:nvSpPr>
          <p:cNvPr id="7" name="TextBox 7"/>
          <p:cNvSpPr txBox="1"/>
          <p:nvPr/>
        </p:nvSpPr>
        <p:spPr>
          <a:xfrm>
            <a:off x="3718072" y="9391899"/>
            <a:ext cx="10851856" cy="561975"/>
          </a:xfrm>
          <a:prstGeom prst="rect">
            <a:avLst/>
          </a:prstGeom>
        </p:spPr>
        <p:txBody>
          <a:bodyPr lIns="0" tIns="0" rIns="0" bIns="0" rtlCol="0" anchor="t">
            <a:spAutoFit/>
          </a:bodyPr>
          <a:lstStyle/>
          <a:p>
            <a:pPr algn="ctr">
              <a:lnSpc>
                <a:spcPts val="4199"/>
              </a:lnSpc>
            </a:pPr>
            <a:r>
              <a:rPr lang="en-US" sz="2999">
                <a:solidFill>
                  <a:srgbClr val="FFFFFF"/>
                </a:solidFill>
                <a:latin typeface="Avenir"/>
                <a:ea typeface="Avenir"/>
                <a:cs typeface="Avenir"/>
                <a:sym typeface="Avenir"/>
              </a:rPr>
              <a:t>Department Of Computer Science and Engineering, JnU</a:t>
            </a:r>
          </a:p>
        </p:txBody>
      </p:sp>
      <p:sp>
        <p:nvSpPr>
          <p:cNvPr id="8" name="TextBox 8"/>
          <p:cNvSpPr txBox="1"/>
          <p:nvPr/>
        </p:nvSpPr>
        <p:spPr>
          <a:xfrm>
            <a:off x="3360942" y="389732"/>
            <a:ext cx="11566115" cy="912237"/>
          </a:xfrm>
          <a:prstGeom prst="rect">
            <a:avLst/>
          </a:prstGeom>
        </p:spPr>
        <p:txBody>
          <a:bodyPr lIns="0" tIns="0" rIns="0" bIns="0" rtlCol="0" anchor="t">
            <a:spAutoFit/>
          </a:bodyPr>
          <a:lstStyle/>
          <a:p>
            <a:pPr algn="ctr">
              <a:lnSpc>
                <a:spcPts val="7729"/>
              </a:lnSpc>
            </a:pPr>
            <a:r>
              <a:rPr lang="en-US" sz="5560" b="1" dirty="0">
                <a:solidFill>
                  <a:srgbClr val="000000"/>
                </a:solidFill>
                <a:latin typeface="Comic Sans MS" panose="030F0702030302020204" pitchFamily="66" charset="0"/>
                <a:ea typeface="Gordita Bold"/>
                <a:cs typeface="Gordita Bold"/>
                <a:sym typeface="Gordita Bold"/>
              </a:rPr>
              <a:t>Proposed Methodology (cont..)</a:t>
            </a:r>
          </a:p>
        </p:txBody>
      </p:sp>
      <p:sp>
        <p:nvSpPr>
          <p:cNvPr id="10" name="TextBox 10"/>
          <p:cNvSpPr txBox="1"/>
          <p:nvPr/>
        </p:nvSpPr>
        <p:spPr>
          <a:xfrm>
            <a:off x="3701071" y="8610149"/>
            <a:ext cx="10058400" cy="330155"/>
          </a:xfrm>
          <a:prstGeom prst="rect">
            <a:avLst/>
          </a:prstGeom>
        </p:spPr>
        <p:txBody>
          <a:bodyPr wrap="square" lIns="0" tIns="0" rIns="0" bIns="0" rtlCol="0" anchor="t">
            <a:spAutoFit/>
          </a:bodyPr>
          <a:lstStyle/>
          <a:p>
            <a:pPr algn="ctr">
              <a:lnSpc>
                <a:spcPts val="2800"/>
              </a:lnSpc>
              <a:spcBef>
                <a:spcPct val="0"/>
              </a:spcBef>
            </a:pPr>
            <a:r>
              <a:rPr lang="en-US" sz="2200" b="1" dirty="0">
                <a:solidFill>
                  <a:srgbClr val="000000"/>
                </a:solidFill>
                <a:latin typeface="Century" panose="02040604050505020304" pitchFamily="18" charset="0"/>
                <a:ea typeface="Gordita"/>
                <a:cs typeface="Gordita"/>
                <a:sym typeface="Gordita"/>
              </a:rPr>
              <a:t>Figure 4.4: Top 10 GO terms for </a:t>
            </a:r>
            <a:r>
              <a:rPr lang="en-US" sz="2200" b="1" dirty="0">
                <a:solidFill>
                  <a:srgbClr val="000000"/>
                </a:solidFill>
                <a:latin typeface="Century" panose="02040604050505020304" pitchFamily="18" charset="0"/>
                <a:ea typeface="Gordita"/>
                <a:cs typeface="Gordita Bold"/>
                <a:sym typeface="Gordita Bold"/>
              </a:rPr>
              <a:t>u</a:t>
            </a:r>
            <a:r>
              <a:rPr lang="en-US" sz="2200" b="1" dirty="0">
                <a:solidFill>
                  <a:srgbClr val="000000"/>
                </a:solidFill>
                <a:latin typeface="Century" panose="02040604050505020304" pitchFamily="18" charset="0"/>
                <a:ea typeface="Gordita Bold"/>
                <a:cs typeface="Gordita Bold"/>
                <a:sym typeface="Gordita Bold"/>
              </a:rPr>
              <a:t>pregulated and downregulated DEGs</a:t>
            </a:r>
            <a:r>
              <a:rPr lang="en-US" sz="2200" b="1" dirty="0">
                <a:solidFill>
                  <a:srgbClr val="000000"/>
                </a:solidFill>
                <a:latin typeface="Century" panose="02040604050505020304" pitchFamily="18" charset="0"/>
                <a:ea typeface="Gordita"/>
                <a:cs typeface="Gordita"/>
                <a:sym typeface="Gordita"/>
              </a:rPr>
              <a:t> </a:t>
            </a:r>
          </a:p>
        </p:txBody>
      </p:sp>
      <p:sp>
        <p:nvSpPr>
          <p:cNvPr id="11" name="TextBox 7">
            <a:extLst>
              <a:ext uri="{FF2B5EF4-FFF2-40B4-BE49-F238E27FC236}">
                <a16:creationId xmlns:a16="http://schemas.microsoft.com/office/drawing/2014/main" id="{FBF3670B-D2CA-F02D-9AE7-C778E0DDFEF8}"/>
              </a:ext>
            </a:extLst>
          </p:cNvPr>
          <p:cNvSpPr txBox="1"/>
          <p:nvPr/>
        </p:nvSpPr>
        <p:spPr>
          <a:xfrm>
            <a:off x="17263085" y="9222325"/>
            <a:ext cx="472928" cy="466538"/>
          </a:xfrm>
          <a:prstGeom prst="rect">
            <a:avLst/>
          </a:prstGeom>
        </p:spPr>
        <p:txBody>
          <a:bodyPr wrap="square" lIns="0" tIns="0" rIns="0" bIns="0" rtlCol="0" anchor="t">
            <a:spAutoFit/>
          </a:bodyPr>
          <a:lstStyle/>
          <a:p>
            <a:pPr algn="r">
              <a:lnSpc>
                <a:spcPts val="4199"/>
              </a:lnSpc>
            </a:pPr>
            <a:r>
              <a:rPr lang="en-US" sz="2000" dirty="0">
                <a:solidFill>
                  <a:srgbClr val="FFFFFF"/>
                </a:solidFill>
                <a:latin typeface="Avenir"/>
                <a:ea typeface="Avenir"/>
                <a:cs typeface="Avenir"/>
                <a:sym typeface="Avenir"/>
              </a:rPr>
              <a:t>10</a:t>
            </a:r>
          </a:p>
        </p:txBody>
      </p:sp>
      <p:pic>
        <p:nvPicPr>
          <p:cNvPr id="14" name="Picture 13">
            <a:extLst>
              <a:ext uri="{FF2B5EF4-FFF2-40B4-BE49-F238E27FC236}">
                <a16:creationId xmlns:a16="http://schemas.microsoft.com/office/drawing/2014/main" id="{6A1BFB50-2D32-377B-B225-98AFEEB071D8}"/>
              </a:ext>
            </a:extLst>
          </p:cNvPr>
          <p:cNvPicPr>
            <a:picLocks noChangeAspect="1"/>
          </p:cNvPicPr>
          <p:nvPr/>
        </p:nvPicPr>
        <p:blipFill>
          <a:blip r:embed="rId6" cstate="print">
            <a:extLst>
              <a:ext uri="{28A0092B-C50C-407E-A947-70E740481C1C}">
                <a14:useLocalDpi xmlns:a14="http://schemas.microsoft.com/office/drawing/2010/main" val="0"/>
              </a:ext>
            </a:extLst>
          </a:blip>
          <a:srcRect b="5639"/>
          <a:stretch>
            <a:fillRect/>
          </a:stretch>
        </p:blipFill>
        <p:spPr>
          <a:xfrm>
            <a:off x="774565" y="1870384"/>
            <a:ext cx="8124975" cy="2930992"/>
          </a:xfrm>
          <a:prstGeom prst="rect">
            <a:avLst/>
          </a:prstGeom>
        </p:spPr>
      </p:pic>
      <p:pic>
        <p:nvPicPr>
          <p:cNvPr id="20" name="Picture 19">
            <a:extLst>
              <a:ext uri="{FF2B5EF4-FFF2-40B4-BE49-F238E27FC236}">
                <a16:creationId xmlns:a16="http://schemas.microsoft.com/office/drawing/2014/main" id="{8123ED49-1EC8-1E35-27D7-C0E5A2B227BC}"/>
              </a:ext>
            </a:extLst>
          </p:cNvPr>
          <p:cNvPicPr>
            <a:picLocks noChangeAspect="1"/>
          </p:cNvPicPr>
          <p:nvPr/>
        </p:nvPicPr>
        <p:blipFill>
          <a:blip r:embed="rId7" cstate="print">
            <a:extLst>
              <a:ext uri="{28A0092B-C50C-407E-A947-70E740481C1C}">
                <a14:useLocalDpi xmlns:a14="http://schemas.microsoft.com/office/drawing/2010/main" val="0"/>
              </a:ext>
            </a:extLst>
          </a:blip>
          <a:srcRect r="1058" b="7349"/>
          <a:stretch>
            <a:fillRect/>
          </a:stretch>
        </p:blipFill>
        <p:spPr>
          <a:xfrm>
            <a:off x="9696985" y="1790182"/>
            <a:ext cx="8039028" cy="3076530"/>
          </a:xfrm>
          <a:prstGeom prst="rect">
            <a:avLst/>
          </a:prstGeom>
        </p:spPr>
      </p:pic>
      <p:pic>
        <p:nvPicPr>
          <p:cNvPr id="22" name="Picture 21">
            <a:extLst>
              <a:ext uri="{FF2B5EF4-FFF2-40B4-BE49-F238E27FC236}">
                <a16:creationId xmlns:a16="http://schemas.microsoft.com/office/drawing/2014/main" id="{6CE01B77-560C-B5BF-4616-5C78004E85E3}"/>
              </a:ext>
            </a:extLst>
          </p:cNvPr>
          <p:cNvPicPr>
            <a:picLocks noChangeAspect="1"/>
          </p:cNvPicPr>
          <p:nvPr/>
        </p:nvPicPr>
        <p:blipFill>
          <a:blip r:embed="rId8" cstate="print">
            <a:extLst>
              <a:ext uri="{28A0092B-C50C-407E-A947-70E740481C1C}">
                <a14:useLocalDpi xmlns:a14="http://schemas.microsoft.com/office/drawing/2010/main" val="0"/>
              </a:ext>
            </a:extLst>
          </a:blip>
          <a:srcRect l="-1" r="-2046" b="6451"/>
          <a:stretch>
            <a:fillRect/>
          </a:stretch>
        </p:blipFill>
        <p:spPr>
          <a:xfrm>
            <a:off x="630748" y="5283336"/>
            <a:ext cx="8412608" cy="2930987"/>
          </a:xfrm>
          <a:prstGeom prst="rect">
            <a:avLst/>
          </a:prstGeom>
        </p:spPr>
      </p:pic>
      <p:pic>
        <p:nvPicPr>
          <p:cNvPr id="26" name="Picture 25">
            <a:extLst>
              <a:ext uri="{FF2B5EF4-FFF2-40B4-BE49-F238E27FC236}">
                <a16:creationId xmlns:a16="http://schemas.microsoft.com/office/drawing/2014/main" id="{59BF6704-80FF-CCE9-EB05-39850B114643}"/>
              </a:ext>
            </a:extLst>
          </p:cNvPr>
          <p:cNvPicPr>
            <a:picLocks noChangeAspect="1"/>
          </p:cNvPicPr>
          <p:nvPr/>
        </p:nvPicPr>
        <p:blipFill>
          <a:blip r:embed="rId9"/>
          <a:stretch>
            <a:fillRect/>
          </a:stretch>
        </p:blipFill>
        <p:spPr>
          <a:xfrm>
            <a:off x="9144000" y="5147898"/>
            <a:ext cx="8747140" cy="3201864"/>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475F5F-9302-6467-B21C-2191347B629B}"/>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B8774D76-D981-4A8D-97E7-96D48A72402E}"/>
              </a:ext>
            </a:extLst>
          </p:cNvPr>
          <p:cNvSpPr/>
          <p:nvPr/>
        </p:nvSpPr>
        <p:spPr>
          <a:xfrm>
            <a:off x="-152400" y="9004545"/>
            <a:ext cx="18592800" cy="1898659"/>
          </a:xfrm>
          <a:custGeom>
            <a:avLst/>
            <a:gdLst/>
            <a:ahLst/>
            <a:cxnLst/>
            <a:rect l="l" t="t" r="r" b="b"/>
            <a:pathLst>
              <a:path w="18592800" h="1898659">
                <a:moveTo>
                  <a:pt x="0" y="0"/>
                </a:moveTo>
                <a:lnTo>
                  <a:pt x="18592800" y="0"/>
                </a:lnTo>
                <a:lnTo>
                  <a:pt x="18592800" y="1898659"/>
                </a:lnTo>
                <a:lnTo>
                  <a:pt x="0" y="1898659"/>
                </a:lnTo>
                <a:lnTo>
                  <a:pt x="0" y="0"/>
                </a:lnTo>
                <a:close/>
              </a:path>
            </a:pathLst>
          </a:custGeom>
          <a:blipFill>
            <a:blip r:embed="rId2">
              <a:extLst>
                <a:ext uri="{96DAC541-7B7A-43D3-8B79-37D633B846F1}">
                  <asvg:svgBlip xmlns:asvg="http://schemas.microsoft.com/office/drawing/2016/SVG/main" r:embed="rId3"/>
                </a:ext>
              </a:extLst>
            </a:blip>
            <a:stretch>
              <a:fillRect l="-7160" r="-7160"/>
            </a:stretch>
          </a:blipFill>
        </p:spPr>
        <p:txBody>
          <a:bodyPr/>
          <a:lstStyle/>
          <a:p>
            <a:endParaRPr lang="en-US"/>
          </a:p>
        </p:txBody>
      </p:sp>
      <p:grpSp>
        <p:nvGrpSpPr>
          <p:cNvPr id="3" name="Group 3">
            <a:extLst>
              <a:ext uri="{FF2B5EF4-FFF2-40B4-BE49-F238E27FC236}">
                <a16:creationId xmlns:a16="http://schemas.microsoft.com/office/drawing/2014/main" id="{2EDC7F36-F4DE-7286-834E-8AD523C0619E}"/>
              </a:ext>
            </a:extLst>
          </p:cNvPr>
          <p:cNvGrpSpPr/>
          <p:nvPr/>
        </p:nvGrpSpPr>
        <p:grpSpPr>
          <a:xfrm>
            <a:off x="16876500" y="120031"/>
            <a:ext cx="1336138" cy="1336138"/>
            <a:chOff x="0" y="0"/>
            <a:chExt cx="1901571" cy="1901571"/>
          </a:xfrm>
        </p:grpSpPr>
        <p:sp>
          <p:nvSpPr>
            <p:cNvPr id="4" name="Freeform 4">
              <a:extLst>
                <a:ext uri="{FF2B5EF4-FFF2-40B4-BE49-F238E27FC236}">
                  <a16:creationId xmlns:a16="http://schemas.microsoft.com/office/drawing/2014/main" id="{92574330-42FD-1B00-86E2-C38BA42BA0F9}"/>
                </a:ext>
              </a:extLst>
            </p:cNvPr>
            <p:cNvSpPr/>
            <p:nvPr/>
          </p:nvSpPr>
          <p:spPr>
            <a:xfrm>
              <a:off x="0" y="0"/>
              <a:ext cx="1901571" cy="1901571"/>
            </a:xfrm>
            <a:custGeom>
              <a:avLst/>
              <a:gdLst/>
              <a:ahLst/>
              <a:cxnLst/>
              <a:rect l="l" t="t" r="r" b="b"/>
              <a:pathLst>
                <a:path w="1901571" h="1901571">
                  <a:moveTo>
                    <a:pt x="0" y="0"/>
                  </a:moveTo>
                  <a:lnTo>
                    <a:pt x="1901571" y="0"/>
                  </a:lnTo>
                  <a:lnTo>
                    <a:pt x="1901571" y="1901571"/>
                  </a:lnTo>
                  <a:lnTo>
                    <a:pt x="0" y="1901571"/>
                  </a:lnTo>
                  <a:lnTo>
                    <a:pt x="0" y="0"/>
                  </a:lnTo>
                  <a:close/>
                </a:path>
              </a:pathLst>
            </a:custGeom>
            <a:blipFill>
              <a:blip r:embed="rId4"/>
              <a:stretch>
                <a:fillRect/>
              </a:stretch>
            </a:blipFill>
          </p:spPr>
          <p:txBody>
            <a:bodyPr/>
            <a:lstStyle/>
            <a:p>
              <a:endParaRPr lang="en-US"/>
            </a:p>
          </p:txBody>
        </p:sp>
      </p:grpSp>
      <p:sp>
        <p:nvSpPr>
          <p:cNvPr id="5" name="AutoShape 5">
            <a:extLst>
              <a:ext uri="{FF2B5EF4-FFF2-40B4-BE49-F238E27FC236}">
                <a16:creationId xmlns:a16="http://schemas.microsoft.com/office/drawing/2014/main" id="{3BE76B01-5189-2306-F971-6309978E1CFB}"/>
              </a:ext>
            </a:extLst>
          </p:cNvPr>
          <p:cNvSpPr/>
          <p:nvPr/>
        </p:nvSpPr>
        <p:spPr>
          <a:xfrm>
            <a:off x="0" y="1677809"/>
            <a:ext cx="18288000" cy="0"/>
          </a:xfrm>
          <a:prstGeom prst="line">
            <a:avLst/>
          </a:prstGeom>
          <a:ln w="66675" cap="flat">
            <a:solidFill>
              <a:srgbClr val="015551"/>
            </a:solidFill>
            <a:prstDash val="solid"/>
            <a:headEnd type="none" w="sm" len="sm"/>
            <a:tailEnd type="none" w="sm" len="sm"/>
          </a:ln>
        </p:spPr>
        <p:txBody>
          <a:bodyPr/>
          <a:lstStyle/>
          <a:p>
            <a:endParaRPr lang="en-US"/>
          </a:p>
        </p:txBody>
      </p:sp>
      <p:sp>
        <p:nvSpPr>
          <p:cNvPr id="7" name="TextBox 7">
            <a:extLst>
              <a:ext uri="{FF2B5EF4-FFF2-40B4-BE49-F238E27FC236}">
                <a16:creationId xmlns:a16="http://schemas.microsoft.com/office/drawing/2014/main" id="{875E9AA7-8BBE-214B-C010-EAC91A139D79}"/>
              </a:ext>
            </a:extLst>
          </p:cNvPr>
          <p:cNvSpPr txBox="1"/>
          <p:nvPr/>
        </p:nvSpPr>
        <p:spPr>
          <a:xfrm>
            <a:off x="3718072" y="9391899"/>
            <a:ext cx="10851856" cy="561975"/>
          </a:xfrm>
          <a:prstGeom prst="rect">
            <a:avLst/>
          </a:prstGeom>
        </p:spPr>
        <p:txBody>
          <a:bodyPr lIns="0" tIns="0" rIns="0" bIns="0" rtlCol="0" anchor="t">
            <a:spAutoFit/>
          </a:bodyPr>
          <a:lstStyle/>
          <a:p>
            <a:pPr algn="ctr">
              <a:lnSpc>
                <a:spcPts val="4199"/>
              </a:lnSpc>
            </a:pPr>
            <a:r>
              <a:rPr lang="en-US" sz="2999">
                <a:solidFill>
                  <a:srgbClr val="FFFFFF"/>
                </a:solidFill>
                <a:latin typeface="Avenir"/>
                <a:ea typeface="Avenir"/>
                <a:cs typeface="Avenir"/>
                <a:sym typeface="Avenir"/>
              </a:rPr>
              <a:t>Department Of Computer Science and Engineering, JnU</a:t>
            </a:r>
          </a:p>
        </p:txBody>
      </p:sp>
      <p:sp>
        <p:nvSpPr>
          <p:cNvPr id="8" name="TextBox 8">
            <a:extLst>
              <a:ext uri="{FF2B5EF4-FFF2-40B4-BE49-F238E27FC236}">
                <a16:creationId xmlns:a16="http://schemas.microsoft.com/office/drawing/2014/main" id="{53CB3C86-14AE-979B-C355-159F986F899A}"/>
              </a:ext>
            </a:extLst>
          </p:cNvPr>
          <p:cNvSpPr txBox="1"/>
          <p:nvPr/>
        </p:nvSpPr>
        <p:spPr>
          <a:xfrm>
            <a:off x="3360942" y="389732"/>
            <a:ext cx="11566115" cy="912237"/>
          </a:xfrm>
          <a:prstGeom prst="rect">
            <a:avLst/>
          </a:prstGeom>
        </p:spPr>
        <p:txBody>
          <a:bodyPr lIns="0" tIns="0" rIns="0" bIns="0" rtlCol="0" anchor="t">
            <a:spAutoFit/>
          </a:bodyPr>
          <a:lstStyle/>
          <a:p>
            <a:pPr algn="ctr">
              <a:lnSpc>
                <a:spcPts val="7729"/>
              </a:lnSpc>
            </a:pPr>
            <a:r>
              <a:rPr lang="en-US" sz="5560" b="1" dirty="0">
                <a:solidFill>
                  <a:srgbClr val="000000"/>
                </a:solidFill>
                <a:latin typeface="Comic Sans MS" panose="030F0702030302020204" pitchFamily="66" charset="0"/>
                <a:ea typeface="Gordita Bold"/>
                <a:cs typeface="Gordita Bold"/>
                <a:sym typeface="Gordita Bold"/>
              </a:rPr>
              <a:t>Proposed Methodology (cont..)</a:t>
            </a:r>
          </a:p>
        </p:txBody>
      </p:sp>
      <p:sp>
        <p:nvSpPr>
          <p:cNvPr id="10" name="TextBox 10">
            <a:extLst>
              <a:ext uri="{FF2B5EF4-FFF2-40B4-BE49-F238E27FC236}">
                <a16:creationId xmlns:a16="http://schemas.microsoft.com/office/drawing/2014/main" id="{DC6D4344-00D8-78CD-34E7-2975B8CE8BE8}"/>
              </a:ext>
            </a:extLst>
          </p:cNvPr>
          <p:cNvSpPr txBox="1"/>
          <p:nvPr/>
        </p:nvSpPr>
        <p:spPr>
          <a:xfrm>
            <a:off x="4301542" y="5502771"/>
            <a:ext cx="9684913" cy="330155"/>
          </a:xfrm>
          <a:prstGeom prst="rect">
            <a:avLst/>
          </a:prstGeom>
        </p:spPr>
        <p:txBody>
          <a:bodyPr wrap="square" lIns="0" tIns="0" rIns="0" bIns="0" rtlCol="0" anchor="t">
            <a:spAutoFit/>
          </a:bodyPr>
          <a:lstStyle/>
          <a:p>
            <a:pPr algn="ctr">
              <a:lnSpc>
                <a:spcPts val="2800"/>
              </a:lnSpc>
              <a:spcBef>
                <a:spcPct val="0"/>
              </a:spcBef>
            </a:pPr>
            <a:r>
              <a:rPr lang="en-US" sz="2200" b="1" dirty="0">
                <a:solidFill>
                  <a:srgbClr val="000000"/>
                </a:solidFill>
                <a:latin typeface="Century" panose="02040604050505020304" pitchFamily="18" charset="0"/>
                <a:ea typeface="Gordita"/>
                <a:cs typeface="Gordita"/>
                <a:sym typeface="Gordita"/>
              </a:rPr>
              <a:t>Figure 4.5: Top 10 GO cellular components terms for </a:t>
            </a:r>
            <a:r>
              <a:rPr lang="en-US" sz="2200" b="1" dirty="0">
                <a:solidFill>
                  <a:srgbClr val="000000"/>
                </a:solidFill>
                <a:latin typeface="Century" panose="02040604050505020304" pitchFamily="18" charset="0"/>
                <a:ea typeface="Gordita"/>
                <a:cs typeface="Gordita Bold"/>
                <a:sym typeface="Gordita Bold"/>
              </a:rPr>
              <a:t>down</a:t>
            </a:r>
            <a:r>
              <a:rPr lang="en-US" sz="2200" b="1" dirty="0">
                <a:solidFill>
                  <a:srgbClr val="000000"/>
                </a:solidFill>
                <a:latin typeface="Century" panose="02040604050505020304" pitchFamily="18" charset="0"/>
                <a:ea typeface="Gordita Bold"/>
                <a:cs typeface="Gordita Bold"/>
                <a:sym typeface="Gordita Bold"/>
              </a:rPr>
              <a:t>regulated DEGs</a:t>
            </a:r>
            <a:r>
              <a:rPr lang="en-US" sz="2200" b="1" dirty="0">
                <a:solidFill>
                  <a:srgbClr val="000000"/>
                </a:solidFill>
                <a:latin typeface="Century" panose="02040604050505020304" pitchFamily="18" charset="0"/>
                <a:ea typeface="Gordita"/>
                <a:cs typeface="Gordita"/>
                <a:sym typeface="Gordita"/>
              </a:rPr>
              <a:t> </a:t>
            </a:r>
          </a:p>
        </p:txBody>
      </p:sp>
      <p:sp>
        <p:nvSpPr>
          <p:cNvPr id="11" name="TextBox 7">
            <a:extLst>
              <a:ext uri="{FF2B5EF4-FFF2-40B4-BE49-F238E27FC236}">
                <a16:creationId xmlns:a16="http://schemas.microsoft.com/office/drawing/2014/main" id="{26E2CE13-10BC-1F33-4761-1D2A713D430A}"/>
              </a:ext>
            </a:extLst>
          </p:cNvPr>
          <p:cNvSpPr txBox="1"/>
          <p:nvPr/>
        </p:nvSpPr>
        <p:spPr>
          <a:xfrm>
            <a:off x="17263085" y="9222325"/>
            <a:ext cx="472928" cy="466538"/>
          </a:xfrm>
          <a:prstGeom prst="rect">
            <a:avLst/>
          </a:prstGeom>
        </p:spPr>
        <p:txBody>
          <a:bodyPr wrap="square" lIns="0" tIns="0" rIns="0" bIns="0" rtlCol="0" anchor="t">
            <a:spAutoFit/>
          </a:bodyPr>
          <a:lstStyle/>
          <a:p>
            <a:pPr algn="r">
              <a:lnSpc>
                <a:spcPts val="4199"/>
              </a:lnSpc>
            </a:pPr>
            <a:r>
              <a:rPr lang="en-US" sz="2000" dirty="0">
                <a:solidFill>
                  <a:srgbClr val="FFFFFF"/>
                </a:solidFill>
                <a:latin typeface="Avenir"/>
                <a:ea typeface="Avenir"/>
                <a:cs typeface="Avenir"/>
                <a:sym typeface="Avenir"/>
              </a:rPr>
              <a:t>11</a:t>
            </a:r>
          </a:p>
        </p:txBody>
      </p:sp>
      <p:pic>
        <p:nvPicPr>
          <p:cNvPr id="6" name="Picture 2">
            <a:extLst>
              <a:ext uri="{FF2B5EF4-FFF2-40B4-BE49-F238E27FC236}">
                <a16:creationId xmlns:a16="http://schemas.microsoft.com/office/drawing/2014/main" id="{3B5F58BC-2381-A21D-0420-56EBEA83FED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V="1">
            <a:off x="762000" y="6070090"/>
            <a:ext cx="533400" cy="507999"/>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10">
            <a:extLst>
              <a:ext uri="{FF2B5EF4-FFF2-40B4-BE49-F238E27FC236}">
                <a16:creationId xmlns:a16="http://schemas.microsoft.com/office/drawing/2014/main" id="{B29197DC-9873-76E5-109E-8F7F953D1CE3}"/>
              </a:ext>
            </a:extLst>
          </p:cNvPr>
          <p:cNvSpPr txBox="1"/>
          <p:nvPr/>
        </p:nvSpPr>
        <p:spPr>
          <a:xfrm>
            <a:off x="1295400" y="6022766"/>
            <a:ext cx="6966114" cy="602649"/>
          </a:xfrm>
          <a:prstGeom prst="rect">
            <a:avLst/>
          </a:prstGeom>
        </p:spPr>
        <p:txBody>
          <a:bodyPr lIns="0" tIns="0" rIns="0" bIns="0" rtlCol="0" anchor="t">
            <a:spAutoFit/>
          </a:bodyPr>
          <a:lstStyle/>
          <a:p>
            <a:pPr marL="322756" lvl="1" algn="just">
              <a:lnSpc>
                <a:spcPts val="5142"/>
              </a:lnSpc>
            </a:pPr>
            <a:r>
              <a:rPr lang="en-US" sz="2989" b="1" dirty="0">
                <a:solidFill>
                  <a:srgbClr val="000000"/>
                </a:solidFill>
                <a:latin typeface="Gordita Bold"/>
                <a:ea typeface="Gordita Bold"/>
                <a:cs typeface="Gordita Bold"/>
                <a:sym typeface="Gordita Bold"/>
              </a:rPr>
              <a:t>Gene Pathway Analysis: </a:t>
            </a:r>
          </a:p>
        </p:txBody>
      </p:sp>
      <p:sp>
        <p:nvSpPr>
          <p:cNvPr id="12" name="TextBox 6">
            <a:extLst>
              <a:ext uri="{FF2B5EF4-FFF2-40B4-BE49-F238E27FC236}">
                <a16:creationId xmlns:a16="http://schemas.microsoft.com/office/drawing/2014/main" id="{D67233F5-26FA-0F85-B84E-66D3A2E7D331}"/>
              </a:ext>
            </a:extLst>
          </p:cNvPr>
          <p:cNvSpPr txBox="1"/>
          <p:nvPr/>
        </p:nvSpPr>
        <p:spPr>
          <a:xfrm>
            <a:off x="1676400" y="6707945"/>
            <a:ext cx="15661365" cy="1882631"/>
          </a:xfrm>
          <a:prstGeom prst="rect">
            <a:avLst/>
          </a:prstGeom>
        </p:spPr>
        <p:txBody>
          <a:bodyPr wrap="square" lIns="0" tIns="0" rIns="0" bIns="0" rtlCol="0" anchor="t">
            <a:spAutoFit/>
          </a:bodyPr>
          <a:lstStyle/>
          <a:p>
            <a:pPr algn="just">
              <a:lnSpc>
                <a:spcPct val="150000"/>
              </a:lnSpc>
            </a:pPr>
            <a:r>
              <a:rPr lang="en-US" sz="2100" dirty="0">
                <a:solidFill>
                  <a:srgbClr val="000000"/>
                </a:solidFill>
                <a:latin typeface="Gordita"/>
                <a:ea typeface="Gordita"/>
                <a:cs typeface="Gordita"/>
                <a:sym typeface="Gordita"/>
              </a:rPr>
              <a:t>Gene pathway analysis was performed separately on the upregulated and downregulated DEGs to identify biological terms in two categories:</a:t>
            </a:r>
            <a:endParaRPr lang="en-US" sz="700" dirty="0">
              <a:solidFill>
                <a:srgbClr val="000000"/>
              </a:solidFill>
              <a:latin typeface="Gordita"/>
              <a:ea typeface="Gordita"/>
              <a:cs typeface="Gordita"/>
              <a:sym typeface="Gordita"/>
            </a:endParaRPr>
          </a:p>
          <a:p>
            <a:pPr marL="518160" lvl="1" indent="-259080" algn="just">
              <a:lnSpc>
                <a:spcPct val="150000"/>
              </a:lnSpc>
              <a:buFont typeface="Arial"/>
              <a:buChar char="•"/>
            </a:pPr>
            <a:r>
              <a:rPr lang="en-US" sz="2100" dirty="0">
                <a:solidFill>
                  <a:srgbClr val="000000"/>
                </a:solidFill>
                <a:latin typeface="Gordita"/>
                <a:ea typeface="Gordita"/>
                <a:cs typeface="Gordita"/>
                <a:sym typeface="Gordita"/>
              </a:rPr>
              <a:t>Kyoto Encyclopedia of Genes and Genomes (KEGG),</a:t>
            </a:r>
          </a:p>
          <a:p>
            <a:pPr marL="518160" lvl="1" indent="-259080" algn="just">
              <a:lnSpc>
                <a:spcPct val="150000"/>
              </a:lnSpc>
              <a:buFont typeface="Arial"/>
              <a:buChar char="•"/>
            </a:pPr>
            <a:r>
              <a:rPr lang="en-US" sz="2100" dirty="0" err="1">
                <a:solidFill>
                  <a:srgbClr val="000000"/>
                </a:solidFill>
                <a:latin typeface="Gordita"/>
                <a:ea typeface="Gordita"/>
                <a:cs typeface="Gordita"/>
                <a:sym typeface="Gordita"/>
              </a:rPr>
              <a:t>Reactome</a:t>
            </a:r>
            <a:r>
              <a:rPr lang="en-US" sz="2100" dirty="0">
                <a:solidFill>
                  <a:srgbClr val="000000"/>
                </a:solidFill>
                <a:latin typeface="Gordita"/>
                <a:ea typeface="Gordita"/>
                <a:cs typeface="Gordita"/>
                <a:sym typeface="Gordita"/>
              </a:rPr>
              <a:t> Pathway Database (REAC)</a:t>
            </a:r>
          </a:p>
        </p:txBody>
      </p:sp>
      <p:pic>
        <p:nvPicPr>
          <p:cNvPr id="17" name="Picture 16">
            <a:extLst>
              <a:ext uri="{FF2B5EF4-FFF2-40B4-BE49-F238E27FC236}">
                <a16:creationId xmlns:a16="http://schemas.microsoft.com/office/drawing/2014/main" id="{BB5D8989-D4D0-E025-309C-2E4F733BF1B9}"/>
              </a:ext>
            </a:extLst>
          </p:cNvPr>
          <p:cNvPicPr>
            <a:picLocks noChangeAspect="1"/>
          </p:cNvPicPr>
          <p:nvPr/>
        </p:nvPicPr>
        <p:blipFill>
          <a:blip r:embed="rId6"/>
          <a:stretch>
            <a:fillRect/>
          </a:stretch>
        </p:blipFill>
        <p:spPr>
          <a:xfrm>
            <a:off x="4364329" y="1782028"/>
            <a:ext cx="9559342" cy="3530904"/>
          </a:xfrm>
          <a:prstGeom prst="rect">
            <a:avLst/>
          </a:prstGeom>
        </p:spPr>
      </p:pic>
    </p:spTree>
    <p:extLst>
      <p:ext uri="{BB962C8B-B14F-4D97-AF65-F5344CB8AC3E}">
        <p14:creationId xmlns:p14="http://schemas.microsoft.com/office/powerpoint/2010/main" val="30994544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52400" y="9004545"/>
            <a:ext cx="18592800" cy="1898659"/>
          </a:xfrm>
          <a:custGeom>
            <a:avLst/>
            <a:gdLst/>
            <a:ahLst/>
            <a:cxnLst/>
            <a:rect l="l" t="t" r="r" b="b"/>
            <a:pathLst>
              <a:path w="18592800" h="1898659">
                <a:moveTo>
                  <a:pt x="0" y="0"/>
                </a:moveTo>
                <a:lnTo>
                  <a:pt x="18592800" y="0"/>
                </a:lnTo>
                <a:lnTo>
                  <a:pt x="18592800" y="1898659"/>
                </a:lnTo>
                <a:lnTo>
                  <a:pt x="0" y="1898659"/>
                </a:lnTo>
                <a:lnTo>
                  <a:pt x="0" y="0"/>
                </a:lnTo>
                <a:close/>
              </a:path>
            </a:pathLst>
          </a:custGeom>
          <a:blipFill>
            <a:blip r:embed="rId2">
              <a:extLst>
                <a:ext uri="{96DAC541-7B7A-43D3-8B79-37D633B846F1}">
                  <asvg:svgBlip xmlns:asvg="http://schemas.microsoft.com/office/drawing/2016/SVG/main" r:embed="rId3"/>
                </a:ext>
              </a:extLst>
            </a:blip>
            <a:stretch>
              <a:fillRect l="-7160" r="-7160"/>
            </a:stretch>
          </a:blipFill>
        </p:spPr>
        <p:txBody>
          <a:bodyPr/>
          <a:lstStyle/>
          <a:p>
            <a:endParaRPr lang="en-US"/>
          </a:p>
        </p:txBody>
      </p:sp>
      <p:grpSp>
        <p:nvGrpSpPr>
          <p:cNvPr id="3" name="Group 3"/>
          <p:cNvGrpSpPr/>
          <p:nvPr/>
        </p:nvGrpSpPr>
        <p:grpSpPr>
          <a:xfrm>
            <a:off x="16876500" y="120031"/>
            <a:ext cx="1336138" cy="1336138"/>
            <a:chOff x="0" y="0"/>
            <a:chExt cx="1901571" cy="1901571"/>
          </a:xfrm>
        </p:grpSpPr>
        <p:sp>
          <p:nvSpPr>
            <p:cNvPr id="4" name="Freeform 4"/>
            <p:cNvSpPr/>
            <p:nvPr/>
          </p:nvSpPr>
          <p:spPr>
            <a:xfrm>
              <a:off x="0" y="0"/>
              <a:ext cx="1901571" cy="1901571"/>
            </a:xfrm>
            <a:custGeom>
              <a:avLst/>
              <a:gdLst/>
              <a:ahLst/>
              <a:cxnLst/>
              <a:rect l="l" t="t" r="r" b="b"/>
              <a:pathLst>
                <a:path w="1901571" h="1901571">
                  <a:moveTo>
                    <a:pt x="0" y="0"/>
                  </a:moveTo>
                  <a:lnTo>
                    <a:pt x="1901571" y="0"/>
                  </a:lnTo>
                  <a:lnTo>
                    <a:pt x="1901571" y="1901571"/>
                  </a:lnTo>
                  <a:lnTo>
                    <a:pt x="0" y="1901571"/>
                  </a:lnTo>
                  <a:lnTo>
                    <a:pt x="0" y="0"/>
                  </a:lnTo>
                  <a:close/>
                </a:path>
              </a:pathLst>
            </a:custGeom>
            <a:blipFill>
              <a:blip r:embed="rId4"/>
              <a:stretch>
                <a:fillRect/>
              </a:stretch>
            </a:blipFill>
          </p:spPr>
          <p:txBody>
            <a:bodyPr/>
            <a:lstStyle/>
            <a:p>
              <a:endParaRPr lang="en-US"/>
            </a:p>
          </p:txBody>
        </p:sp>
      </p:grpSp>
      <p:sp>
        <p:nvSpPr>
          <p:cNvPr id="5" name="AutoShape 5"/>
          <p:cNvSpPr/>
          <p:nvPr/>
        </p:nvSpPr>
        <p:spPr>
          <a:xfrm>
            <a:off x="0" y="1677809"/>
            <a:ext cx="18288000" cy="0"/>
          </a:xfrm>
          <a:prstGeom prst="line">
            <a:avLst/>
          </a:prstGeom>
          <a:ln w="66675" cap="flat">
            <a:solidFill>
              <a:srgbClr val="015551"/>
            </a:solidFill>
            <a:prstDash val="solid"/>
            <a:headEnd type="none" w="sm" len="sm"/>
            <a:tailEnd type="none" w="sm" len="sm"/>
          </a:ln>
        </p:spPr>
        <p:txBody>
          <a:bodyPr/>
          <a:lstStyle/>
          <a:p>
            <a:endParaRPr lang="en-US"/>
          </a:p>
        </p:txBody>
      </p:sp>
      <p:sp>
        <p:nvSpPr>
          <p:cNvPr id="7" name="TextBox 7"/>
          <p:cNvSpPr txBox="1"/>
          <p:nvPr/>
        </p:nvSpPr>
        <p:spPr>
          <a:xfrm>
            <a:off x="3718072" y="9391899"/>
            <a:ext cx="10851856" cy="561975"/>
          </a:xfrm>
          <a:prstGeom prst="rect">
            <a:avLst/>
          </a:prstGeom>
        </p:spPr>
        <p:txBody>
          <a:bodyPr lIns="0" tIns="0" rIns="0" bIns="0" rtlCol="0" anchor="t">
            <a:spAutoFit/>
          </a:bodyPr>
          <a:lstStyle/>
          <a:p>
            <a:pPr algn="ctr">
              <a:lnSpc>
                <a:spcPts val="4199"/>
              </a:lnSpc>
            </a:pPr>
            <a:r>
              <a:rPr lang="en-US" sz="2999">
                <a:solidFill>
                  <a:srgbClr val="FFFFFF"/>
                </a:solidFill>
                <a:latin typeface="Avenir"/>
                <a:ea typeface="Avenir"/>
                <a:cs typeface="Avenir"/>
                <a:sym typeface="Avenir"/>
              </a:rPr>
              <a:t>Department Of Computer Science and Engineering, JnU</a:t>
            </a:r>
          </a:p>
        </p:txBody>
      </p:sp>
      <p:sp>
        <p:nvSpPr>
          <p:cNvPr id="8" name="TextBox 8"/>
          <p:cNvSpPr txBox="1"/>
          <p:nvPr/>
        </p:nvSpPr>
        <p:spPr>
          <a:xfrm>
            <a:off x="3360942" y="389732"/>
            <a:ext cx="11566115" cy="912237"/>
          </a:xfrm>
          <a:prstGeom prst="rect">
            <a:avLst/>
          </a:prstGeom>
        </p:spPr>
        <p:txBody>
          <a:bodyPr lIns="0" tIns="0" rIns="0" bIns="0" rtlCol="0" anchor="t">
            <a:spAutoFit/>
          </a:bodyPr>
          <a:lstStyle/>
          <a:p>
            <a:pPr algn="ctr">
              <a:lnSpc>
                <a:spcPts val="7729"/>
              </a:lnSpc>
            </a:pPr>
            <a:r>
              <a:rPr lang="en-US" sz="5560" b="1" dirty="0">
                <a:solidFill>
                  <a:srgbClr val="000000"/>
                </a:solidFill>
                <a:latin typeface="Comic Sans MS" panose="030F0702030302020204" pitchFamily="66" charset="0"/>
                <a:ea typeface="Gordita Bold"/>
                <a:cs typeface="Gordita Bold"/>
                <a:sym typeface="Gordita Bold"/>
              </a:rPr>
              <a:t>Proposed Methodology (cont..)</a:t>
            </a:r>
          </a:p>
        </p:txBody>
      </p:sp>
      <p:sp>
        <p:nvSpPr>
          <p:cNvPr id="11" name="TextBox 7">
            <a:extLst>
              <a:ext uri="{FF2B5EF4-FFF2-40B4-BE49-F238E27FC236}">
                <a16:creationId xmlns:a16="http://schemas.microsoft.com/office/drawing/2014/main" id="{577039F4-4C89-19F4-6B19-8DFA75FCBF43}"/>
              </a:ext>
            </a:extLst>
          </p:cNvPr>
          <p:cNvSpPr txBox="1"/>
          <p:nvPr/>
        </p:nvSpPr>
        <p:spPr>
          <a:xfrm>
            <a:off x="17263085" y="9222325"/>
            <a:ext cx="472928" cy="466538"/>
          </a:xfrm>
          <a:prstGeom prst="rect">
            <a:avLst/>
          </a:prstGeom>
        </p:spPr>
        <p:txBody>
          <a:bodyPr wrap="square" lIns="0" tIns="0" rIns="0" bIns="0" rtlCol="0" anchor="t">
            <a:spAutoFit/>
          </a:bodyPr>
          <a:lstStyle/>
          <a:p>
            <a:pPr algn="r">
              <a:lnSpc>
                <a:spcPts val="4199"/>
              </a:lnSpc>
            </a:pPr>
            <a:r>
              <a:rPr lang="en-US" sz="2000" dirty="0">
                <a:solidFill>
                  <a:srgbClr val="FFFFFF"/>
                </a:solidFill>
                <a:latin typeface="Avenir"/>
                <a:ea typeface="Avenir"/>
                <a:cs typeface="Avenir"/>
                <a:sym typeface="Avenir"/>
              </a:rPr>
              <a:t>12</a:t>
            </a:r>
          </a:p>
        </p:txBody>
      </p:sp>
      <p:sp>
        <p:nvSpPr>
          <p:cNvPr id="15" name="TextBox 10">
            <a:extLst>
              <a:ext uri="{FF2B5EF4-FFF2-40B4-BE49-F238E27FC236}">
                <a16:creationId xmlns:a16="http://schemas.microsoft.com/office/drawing/2014/main" id="{49E6D89C-53E1-9C0D-EB1F-882DE3E52FF3}"/>
              </a:ext>
            </a:extLst>
          </p:cNvPr>
          <p:cNvSpPr txBox="1"/>
          <p:nvPr/>
        </p:nvSpPr>
        <p:spPr>
          <a:xfrm>
            <a:off x="2895600" y="8605657"/>
            <a:ext cx="13182600" cy="330155"/>
          </a:xfrm>
          <a:prstGeom prst="rect">
            <a:avLst/>
          </a:prstGeom>
        </p:spPr>
        <p:txBody>
          <a:bodyPr wrap="square" lIns="0" tIns="0" rIns="0" bIns="0" rtlCol="0" anchor="t">
            <a:spAutoFit/>
          </a:bodyPr>
          <a:lstStyle/>
          <a:p>
            <a:pPr algn="ctr">
              <a:lnSpc>
                <a:spcPts val="2800"/>
              </a:lnSpc>
              <a:spcBef>
                <a:spcPct val="0"/>
              </a:spcBef>
            </a:pPr>
            <a:r>
              <a:rPr lang="en-US" sz="2200" b="1" dirty="0">
                <a:solidFill>
                  <a:srgbClr val="000000"/>
                </a:solidFill>
                <a:latin typeface="Century" panose="02040604050505020304" pitchFamily="18" charset="0"/>
                <a:ea typeface="Gordita"/>
                <a:cs typeface="Gordita"/>
                <a:sym typeface="Gordita"/>
              </a:rPr>
              <a:t>Figure 4.6: Top KEGG and REAC terms for upregulated and </a:t>
            </a:r>
            <a:r>
              <a:rPr lang="en-US" sz="2200" b="1" dirty="0">
                <a:solidFill>
                  <a:srgbClr val="000000"/>
                </a:solidFill>
                <a:latin typeface="Century" panose="02040604050505020304" pitchFamily="18" charset="0"/>
                <a:ea typeface="Gordita"/>
                <a:cs typeface="Gordita Bold"/>
                <a:sym typeface="Gordita Bold"/>
              </a:rPr>
              <a:t>down</a:t>
            </a:r>
            <a:r>
              <a:rPr lang="en-US" sz="2200" b="1" dirty="0">
                <a:solidFill>
                  <a:srgbClr val="000000"/>
                </a:solidFill>
                <a:latin typeface="Century" panose="02040604050505020304" pitchFamily="18" charset="0"/>
                <a:ea typeface="Gordita Bold"/>
                <a:cs typeface="Gordita Bold"/>
                <a:sym typeface="Gordita Bold"/>
              </a:rPr>
              <a:t>regulated DEGs</a:t>
            </a:r>
            <a:r>
              <a:rPr lang="en-US" sz="2200" b="1" dirty="0">
                <a:solidFill>
                  <a:srgbClr val="000000"/>
                </a:solidFill>
                <a:latin typeface="Century" panose="02040604050505020304" pitchFamily="18" charset="0"/>
                <a:ea typeface="Gordita"/>
                <a:cs typeface="Gordita"/>
                <a:sym typeface="Gordita"/>
              </a:rPr>
              <a:t> </a:t>
            </a:r>
          </a:p>
        </p:txBody>
      </p:sp>
      <p:pic>
        <p:nvPicPr>
          <p:cNvPr id="18" name="Picture 17">
            <a:extLst>
              <a:ext uri="{FF2B5EF4-FFF2-40B4-BE49-F238E27FC236}">
                <a16:creationId xmlns:a16="http://schemas.microsoft.com/office/drawing/2014/main" id="{2A2A9847-6698-AE83-8FFA-07CD6A92DA0D}"/>
              </a:ext>
            </a:extLst>
          </p:cNvPr>
          <p:cNvPicPr>
            <a:picLocks noChangeAspect="1"/>
          </p:cNvPicPr>
          <p:nvPr/>
        </p:nvPicPr>
        <p:blipFill>
          <a:blip r:embed="rId5"/>
          <a:stretch>
            <a:fillRect/>
          </a:stretch>
        </p:blipFill>
        <p:spPr>
          <a:xfrm>
            <a:off x="498801" y="1884654"/>
            <a:ext cx="7866156" cy="2875615"/>
          </a:xfrm>
          <a:prstGeom prst="rect">
            <a:avLst/>
          </a:prstGeom>
        </p:spPr>
      </p:pic>
      <p:pic>
        <p:nvPicPr>
          <p:cNvPr id="20" name="Picture 19">
            <a:extLst>
              <a:ext uri="{FF2B5EF4-FFF2-40B4-BE49-F238E27FC236}">
                <a16:creationId xmlns:a16="http://schemas.microsoft.com/office/drawing/2014/main" id="{229B46EE-D9AE-EC21-AB9C-62ACE76950AD}"/>
              </a:ext>
            </a:extLst>
          </p:cNvPr>
          <p:cNvPicPr>
            <a:picLocks noChangeAspect="1"/>
          </p:cNvPicPr>
          <p:nvPr/>
        </p:nvPicPr>
        <p:blipFill>
          <a:blip r:embed="rId6"/>
          <a:stretch>
            <a:fillRect/>
          </a:stretch>
        </p:blipFill>
        <p:spPr>
          <a:xfrm>
            <a:off x="335280" y="5132680"/>
            <a:ext cx="9250512" cy="3258730"/>
          </a:xfrm>
          <a:prstGeom prst="rect">
            <a:avLst/>
          </a:prstGeom>
        </p:spPr>
      </p:pic>
      <p:pic>
        <p:nvPicPr>
          <p:cNvPr id="22" name="Picture 21">
            <a:extLst>
              <a:ext uri="{FF2B5EF4-FFF2-40B4-BE49-F238E27FC236}">
                <a16:creationId xmlns:a16="http://schemas.microsoft.com/office/drawing/2014/main" id="{C5005903-4205-A4CB-A77E-D140BA9B7681}"/>
              </a:ext>
            </a:extLst>
          </p:cNvPr>
          <p:cNvPicPr>
            <a:picLocks noChangeAspect="1"/>
          </p:cNvPicPr>
          <p:nvPr/>
        </p:nvPicPr>
        <p:blipFill>
          <a:blip r:embed="rId7"/>
          <a:stretch>
            <a:fillRect/>
          </a:stretch>
        </p:blipFill>
        <p:spPr>
          <a:xfrm>
            <a:off x="8802717" y="1899450"/>
            <a:ext cx="9180483" cy="2722698"/>
          </a:xfrm>
          <a:prstGeom prst="rect">
            <a:avLst/>
          </a:prstGeom>
        </p:spPr>
      </p:pic>
      <p:pic>
        <p:nvPicPr>
          <p:cNvPr id="24" name="Picture 23">
            <a:extLst>
              <a:ext uri="{FF2B5EF4-FFF2-40B4-BE49-F238E27FC236}">
                <a16:creationId xmlns:a16="http://schemas.microsoft.com/office/drawing/2014/main" id="{D2A3B0FA-1017-CD73-5901-DD2A13D4E6A8}"/>
              </a:ext>
            </a:extLst>
          </p:cNvPr>
          <p:cNvPicPr>
            <a:picLocks noChangeAspect="1"/>
          </p:cNvPicPr>
          <p:nvPr/>
        </p:nvPicPr>
        <p:blipFill>
          <a:blip r:embed="rId8"/>
          <a:stretch>
            <a:fillRect/>
          </a:stretch>
        </p:blipFill>
        <p:spPr>
          <a:xfrm>
            <a:off x="10076987" y="5185247"/>
            <a:ext cx="7906213" cy="284828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52400" y="9004545"/>
            <a:ext cx="18592800" cy="1898659"/>
          </a:xfrm>
          <a:custGeom>
            <a:avLst/>
            <a:gdLst/>
            <a:ahLst/>
            <a:cxnLst/>
            <a:rect l="l" t="t" r="r" b="b"/>
            <a:pathLst>
              <a:path w="18592800" h="1898659">
                <a:moveTo>
                  <a:pt x="0" y="0"/>
                </a:moveTo>
                <a:lnTo>
                  <a:pt x="18592800" y="0"/>
                </a:lnTo>
                <a:lnTo>
                  <a:pt x="18592800" y="1898659"/>
                </a:lnTo>
                <a:lnTo>
                  <a:pt x="0" y="1898659"/>
                </a:lnTo>
                <a:lnTo>
                  <a:pt x="0" y="0"/>
                </a:lnTo>
                <a:close/>
              </a:path>
            </a:pathLst>
          </a:custGeom>
          <a:blipFill>
            <a:blip r:embed="rId2">
              <a:extLst>
                <a:ext uri="{96DAC541-7B7A-43D3-8B79-37D633B846F1}">
                  <asvg:svgBlip xmlns:asvg="http://schemas.microsoft.com/office/drawing/2016/SVG/main" r:embed="rId3"/>
                </a:ext>
              </a:extLst>
            </a:blip>
            <a:stretch>
              <a:fillRect l="-7160" r="-7160"/>
            </a:stretch>
          </a:blipFill>
        </p:spPr>
        <p:txBody>
          <a:bodyPr/>
          <a:lstStyle/>
          <a:p>
            <a:endParaRPr lang="en-US"/>
          </a:p>
        </p:txBody>
      </p:sp>
      <p:grpSp>
        <p:nvGrpSpPr>
          <p:cNvPr id="3" name="Group 3"/>
          <p:cNvGrpSpPr/>
          <p:nvPr/>
        </p:nvGrpSpPr>
        <p:grpSpPr>
          <a:xfrm>
            <a:off x="16876500" y="120031"/>
            <a:ext cx="1336138" cy="1336138"/>
            <a:chOff x="0" y="0"/>
            <a:chExt cx="1901571" cy="1901571"/>
          </a:xfrm>
        </p:grpSpPr>
        <p:sp>
          <p:nvSpPr>
            <p:cNvPr id="4" name="Freeform 4"/>
            <p:cNvSpPr/>
            <p:nvPr/>
          </p:nvSpPr>
          <p:spPr>
            <a:xfrm>
              <a:off x="0" y="0"/>
              <a:ext cx="1901571" cy="1901571"/>
            </a:xfrm>
            <a:custGeom>
              <a:avLst/>
              <a:gdLst/>
              <a:ahLst/>
              <a:cxnLst/>
              <a:rect l="l" t="t" r="r" b="b"/>
              <a:pathLst>
                <a:path w="1901571" h="1901571">
                  <a:moveTo>
                    <a:pt x="0" y="0"/>
                  </a:moveTo>
                  <a:lnTo>
                    <a:pt x="1901571" y="0"/>
                  </a:lnTo>
                  <a:lnTo>
                    <a:pt x="1901571" y="1901571"/>
                  </a:lnTo>
                  <a:lnTo>
                    <a:pt x="0" y="1901571"/>
                  </a:lnTo>
                  <a:lnTo>
                    <a:pt x="0" y="0"/>
                  </a:lnTo>
                  <a:close/>
                </a:path>
              </a:pathLst>
            </a:custGeom>
            <a:blipFill>
              <a:blip r:embed="rId4"/>
              <a:stretch>
                <a:fillRect/>
              </a:stretch>
            </a:blipFill>
          </p:spPr>
          <p:txBody>
            <a:bodyPr/>
            <a:lstStyle/>
            <a:p>
              <a:endParaRPr lang="en-US"/>
            </a:p>
          </p:txBody>
        </p:sp>
      </p:grpSp>
      <p:sp>
        <p:nvSpPr>
          <p:cNvPr id="5" name="AutoShape 5"/>
          <p:cNvSpPr/>
          <p:nvPr/>
        </p:nvSpPr>
        <p:spPr>
          <a:xfrm>
            <a:off x="0" y="1677809"/>
            <a:ext cx="18288000" cy="0"/>
          </a:xfrm>
          <a:prstGeom prst="line">
            <a:avLst/>
          </a:prstGeom>
          <a:ln w="66675" cap="flat">
            <a:solidFill>
              <a:srgbClr val="015551"/>
            </a:solidFill>
            <a:prstDash val="solid"/>
            <a:headEnd type="none" w="sm" len="sm"/>
            <a:tailEnd type="none" w="sm" len="sm"/>
          </a:ln>
        </p:spPr>
        <p:txBody>
          <a:bodyPr/>
          <a:lstStyle/>
          <a:p>
            <a:endParaRPr lang="en-US"/>
          </a:p>
        </p:txBody>
      </p:sp>
      <p:sp>
        <p:nvSpPr>
          <p:cNvPr id="6" name="TextBox 6"/>
          <p:cNvSpPr txBox="1"/>
          <p:nvPr/>
        </p:nvSpPr>
        <p:spPr>
          <a:xfrm>
            <a:off x="3718072" y="9391899"/>
            <a:ext cx="10851856" cy="561975"/>
          </a:xfrm>
          <a:prstGeom prst="rect">
            <a:avLst/>
          </a:prstGeom>
        </p:spPr>
        <p:txBody>
          <a:bodyPr lIns="0" tIns="0" rIns="0" bIns="0" rtlCol="0" anchor="t">
            <a:spAutoFit/>
          </a:bodyPr>
          <a:lstStyle/>
          <a:p>
            <a:pPr algn="ctr">
              <a:lnSpc>
                <a:spcPts val="4199"/>
              </a:lnSpc>
            </a:pPr>
            <a:r>
              <a:rPr lang="en-US" sz="2999">
                <a:solidFill>
                  <a:srgbClr val="FFFFFF"/>
                </a:solidFill>
                <a:latin typeface="Avenir"/>
                <a:ea typeface="Avenir"/>
                <a:cs typeface="Avenir"/>
                <a:sym typeface="Avenir"/>
              </a:rPr>
              <a:t>Department Of Computer Science and Engineering, JnU</a:t>
            </a:r>
          </a:p>
        </p:txBody>
      </p:sp>
      <p:sp>
        <p:nvSpPr>
          <p:cNvPr id="7" name="TextBox 7"/>
          <p:cNvSpPr txBox="1"/>
          <p:nvPr/>
        </p:nvSpPr>
        <p:spPr>
          <a:xfrm>
            <a:off x="3360942" y="389732"/>
            <a:ext cx="11566115" cy="912237"/>
          </a:xfrm>
          <a:prstGeom prst="rect">
            <a:avLst/>
          </a:prstGeom>
        </p:spPr>
        <p:txBody>
          <a:bodyPr lIns="0" tIns="0" rIns="0" bIns="0" rtlCol="0" anchor="t">
            <a:spAutoFit/>
          </a:bodyPr>
          <a:lstStyle/>
          <a:p>
            <a:pPr algn="ctr">
              <a:lnSpc>
                <a:spcPts val="7729"/>
              </a:lnSpc>
            </a:pPr>
            <a:r>
              <a:rPr lang="en-US" sz="5560" b="1" dirty="0">
                <a:solidFill>
                  <a:srgbClr val="000000"/>
                </a:solidFill>
                <a:latin typeface="Comic Sans MS" panose="030F0702030302020204" pitchFamily="66" charset="0"/>
                <a:ea typeface="Gordita Bold"/>
                <a:cs typeface="Gordita Bold"/>
                <a:sym typeface="Gordita Bold"/>
              </a:rPr>
              <a:t>Proposed Methodology (cont..)</a:t>
            </a:r>
          </a:p>
        </p:txBody>
      </p:sp>
      <p:sp>
        <p:nvSpPr>
          <p:cNvPr id="8" name="Freeform 8"/>
          <p:cNvSpPr/>
          <p:nvPr/>
        </p:nvSpPr>
        <p:spPr>
          <a:xfrm>
            <a:off x="0" y="9156945"/>
            <a:ext cx="18592800" cy="1898659"/>
          </a:xfrm>
          <a:custGeom>
            <a:avLst/>
            <a:gdLst/>
            <a:ahLst/>
            <a:cxnLst/>
            <a:rect l="l" t="t" r="r" b="b"/>
            <a:pathLst>
              <a:path w="18592800" h="1898659">
                <a:moveTo>
                  <a:pt x="0" y="0"/>
                </a:moveTo>
                <a:lnTo>
                  <a:pt x="18592800" y="0"/>
                </a:lnTo>
                <a:lnTo>
                  <a:pt x="18592800" y="1898659"/>
                </a:lnTo>
                <a:lnTo>
                  <a:pt x="0" y="1898659"/>
                </a:lnTo>
                <a:lnTo>
                  <a:pt x="0" y="0"/>
                </a:lnTo>
                <a:close/>
              </a:path>
            </a:pathLst>
          </a:custGeom>
          <a:blipFill>
            <a:blip r:embed="rId2">
              <a:extLst>
                <a:ext uri="{96DAC541-7B7A-43D3-8B79-37D633B846F1}">
                  <asvg:svgBlip xmlns:asvg="http://schemas.microsoft.com/office/drawing/2016/SVG/main" r:embed="rId3"/>
                </a:ext>
              </a:extLst>
            </a:blip>
            <a:stretch>
              <a:fillRect l="-7160" r="-7160"/>
            </a:stretch>
          </a:blipFill>
        </p:spPr>
        <p:txBody>
          <a:bodyPr/>
          <a:lstStyle/>
          <a:p>
            <a:endParaRPr lang="en-US"/>
          </a:p>
        </p:txBody>
      </p:sp>
      <p:sp>
        <p:nvSpPr>
          <p:cNvPr id="12" name="TextBox 12"/>
          <p:cNvSpPr txBox="1"/>
          <p:nvPr/>
        </p:nvSpPr>
        <p:spPr>
          <a:xfrm>
            <a:off x="1066800" y="2435689"/>
            <a:ext cx="10032212" cy="483530"/>
          </a:xfrm>
          <a:prstGeom prst="rect">
            <a:avLst/>
          </a:prstGeom>
        </p:spPr>
        <p:txBody>
          <a:bodyPr wrap="square" lIns="0" tIns="0" rIns="0" bIns="0" rtlCol="0" anchor="t">
            <a:spAutoFit/>
          </a:bodyPr>
          <a:lstStyle/>
          <a:p>
            <a:pPr algn="l">
              <a:lnSpc>
                <a:spcPts val="3998"/>
              </a:lnSpc>
              <a:spcBef>
                <a:spcPct val="0"/>
              </a:spcBef>
            </a:pPr>
            <a:r>
              <a:rPr lang="en-US" sz="3200" b="1" dirty="0">
                <a:solidFill>
                  <a:srgbClr val="000000"/>
                </a:solidFill>
                <a:latin typeface="Gordita Bold"/>
                <a:ea typeface="Gordita Bold"/>
                <a:cs typeface="Gordita Bold"/>
                <a:sym typeface="Gordita Bold"/>
              </a:rPr>
              <a:t>Gene Co-expression Relationship Mapping</a:t>
            </a:r>
          </a:p>
        </p:txBody>
      </p:sp>
      <p:sp>
        <p:nvSpPr>
          <p:cNvPr id="13" name="TextBox 13"/>
          <p:cNvSpPr txBox="1"/>
          <p:nvPr/>
        </p:nvSpPr>
        <p:spPr>
          <a:xfrm>
            <a:off x="1210648" y="3686961"/>
            <a:ext cx="15665852" cy="4172937"/>
          </a:xfrm>
          <a:prstGeom prst="rect">
            <a:avLst/>
          </a:prstGeom>
        </p:spPr>
        <p:txBody>
          <a:bodyPr wrap="square" lIns="0" tIns="0" rIns="0" bIns="0" rtlCol="0" anchor="t">
            <a:spAutoFit/>
          </a:bodyPr>
          <a:lstStyle/>
          <a:p>
            <a:pPr marL="596645" lvl="1" indent="-298323" algn="just">
              <a:lnSpc>
                <a:spcPts val="4532"/>
              </a:lnSpc>
              <a:buFont typeface="Arial"/>
              <a:buChar char="•"/>
            </a:pPr>
            <a:r>
              <a:rPr lang="en-US" sz="2763" dirty="0">
                <a:solidFill>
                  <a:srgbClr val="000000"/>
                </a:solidFill>
                <a:latin typeface="Gordita"/>
                <a:ea typeface="Gordita"/>
                <a:cs typeface="Gordita"/>
                <a:sym typeface="Gordita"/>
              </a:rPr>
              <a:t>In this part an adjacency matrix was constructed where edges exist if correlation &gt; 0.8 (absolute value). Then mapped a gene co-expression relationship using this adjacency matrix.</a:t>
            </a:r>
          </a:p>
          <a:p>
            <a:pPr algn="just">
              <a:lnSpc>
                <a:spcPts val="2952"/>
              </a:lnSpc>
            </a:pPr>
            <a:endParaRPr lang="en-US" sz="2763" dirty="0">
              <a:solidFill>
                <a:srgbClr val="000000"/>
              </a:solidFill>
              <a:latin typeface="Gordita"/>
              <a:ea typeface="Gordita"/>
              <a:cs typeface="Gordita"/>
              <a:sym typeface="Gordita"/>
            </a:endParaRPr>
          </a:p>
          <a:p>
            <a:pPr marL="596645" lvl="1" indent="-298323" algn="just">
              <a:lnSpc>
                <a:spcPts val="4532"/>
              </a:lnSpc>
              <a:buFont typeface="Arial"/>
              <a:buChar char="•"/>
            </a:pPr>
            <a:r>
              <a:rPr lang="en-US" sz="2763" dirty="0">
                <a:solidFill>
                  <a:srgbClr val="000000"/>
                </a:solidFill>
                <a:latin typeface="Gordita"/>
                <a:ea typeface="Gordita"/>
                <a:cs typeface="Gordita"/>
                <a:sym typeface="Gordita"/>
              </a:rPr>
              <a:t>Calculated degree centrality for each gene (i.e., number of strong connections it has).</a:t>
            </a:r>
          </a:p>
          <a:p>
            <a:pPr algn="just">
              <a:lnSpc>
                <a:spcPts val="2952"/>
              </a:lnSpc>
            </a:pPr>
            <a:endParaRPr lang="en-US" sz="2763" dirty="0">
              <a:solidFill>
                <a:srgbClr val="000000"/>
              </a:solidFill>
              <a:latin typeface="Gordita"/>
              <a:ea typeface="Gordita"/>
              <a:cs typeface="Gordita"/>
              <a:sym typeface="Gordita"/>
            </a:endParaRPr>
          </a:p>
          <a:p>
            <a:pPr marL="596645" lvl="1" indent="-298323" algn="just">
              <a:lnSpc>
                <a:spcPts val="4532"/>
              </a:lnSpc>
              <a:buFont typeface="Arial"/>
              <a:buChar char="•"/>
            </a:pPr>
            <a:r>
              <a:rPr lang="en-US" sz="2763" dirty="0">
                <a:solidFill>
                  <a:srgbClr val="000000"/>
                </a:solidFill>
                <a:latin typeface="Gordita"/>
                <a:ea typeface="Gordita"/>
                <a:cs typeface="Gordita"/>
                <a:sym typeface="Gordita"/>
              </a:rPr>
              <a:t>Selected the top 100 genes with the highest degree centrality — these are the most "hub-like" genes in the network.</a:t>
            </a:r>
          </a:p>
        </p:txBody>
      </p:sp>
      <p:sp>
        <p:nvSpPr>
          <p:cNvPr id="17" name="TextBox 7">
            <a:extLst>
              <a:ext uri="{FF2B5EF4-FFF2-40B4-BE49-F238E27FC236}">
                <a16:creationId xmlns:a16="http://schemas.microsoft.com/office/drawing/2014/main" id="{B9B7DFF2-57EE-E72D-671C-282BEEB89FA6}"/>
              </a:ext>
            </a:extLst>
          </p:cNvPr>
          <p:cNvSpPr txBox="1"/>
          <p:nvPr/>
        </p:nvSpPr>
        <p:spPr>
          <a:xfrm>
            <a:off x="3718072" y="9391898"/>
            <a:ext cx="10851856" cy="561975"/>
          </a:xfrm>
          <a:prstGeom prst="rect">
            <a:avLst/>
          </a:prstGeom>
        </p:spPr>
        <p:txBody>
          <a:bodyPr lIns="0" tIns="0" rIns="0" bIns="0" rtlCol="0" anchor="t">
            <a:spAutoFit/>
          </a:bodyPr>
          <a:lstStyle/>
          <a:p>
            <a:pPr algn="ctr">
              <a:lnSpc>
                <a:spcPts val="4199"/>
              </a:lnSpc>
            </a:pPr>
            <a:r>
              <a:rPr lang="en-US" sz="2999" dirty="0">
                <a:solidFill>
                  <a:srgbClr val="FFFFFF"/>
                </a:solidFill>
                <a:latin typeface="Avenir"/>
                <a:ea typeface="Avenir"/>
                <a:cs typeface="Avenir"/>
                <a:sym typeface="Avenir"/>
              </a:rPr>
              <a:t>Department Of Computer Science and Engineering, </a:t>
            </a:r>
            <a:r>
              <a:rPr lang="en-US" sz="2999" dirty="0" err="1">
                <a:solidFill>
                  <a:srgbClr val="FFFFFF"/>
                </a:solidFill>
                <a:latin typeface="Avenir"/>
                <a:ea typeface="Avenir"/>
                <a:cs typeface="Avenir"/>
                <a:sym typeface="Avenir"/>
              </a:rPr>
              <a:t>JnU</a:t>
            </a:r>
            <a:endParaRPr lang="en-US" sz="2999" dirty="0">
              <a:solidFill>
                <a:srgbClr val="FFFFFF"/>
              </a:solidFill>
              <a:latin typeface="Avenir"/>
              <a:ea typeface="Avenir"/>
              <a:cs typeface="Avenir"/>
              <a:sym typeface="Avenir"/>
            </a:endParaRPr>
          </a:p>
        </p:txBody>
      </p:sp>
      <p:sp>
        <p:nvSpPr>
          <p:cNvPr id="11" name="TextBox 7">
            <a:extLst>
              <a:ext uri="{FF2B5EF4-FFF2-40B4-BE49-F238E27FC236}">
                <a16:creationId xmlns:a16="http://schemas.microsoft.com/office/drawing/2014/main" id="{36F6DCBE-54D9-B43C-A172-E9E05185C837}"/>
              </a:ext>
            </a:extLst>
          </p:cNvPr>
          <p:cNvSpPr txBox="1"/>
          <p:nvPr/>
        </p:nvSpPr>
        <p:spPr>
          <a:xfrm>
            <a:off x="17263085" y="9222325"/>
            <a:ext cx="472928" cy="466538"/>
          </a:xfrm>
          <a:prstGeom prst="rect">
            <a:avLst/>
          </a:prstGeom>
        </p:spPr>
        <p:txBody>
          <a:bodyPr wrap="square" lIns="0" tIns="0" rIns="0" bIns="0" rtlCol="0" anchor="t">
            <a:spAutoFit/>
          </a:bodyPr>
          <a:lstStyle/>
          <a:p>
            <a:pPr algn="r">
              <a:lnSpc>
                <a:spcPts val="4199"/>
              </a:lnSpc>
            </a:pPr>
            <a:r>
              <a:rPr lang="en-US" sz="2000" dirty="0">
                <a:solidFill>
                  <a:srgbClr val="FFFFFF"/>
                </a:solidFill>
                <a:latin typeface="Avenir"/>
                <a:ea typeface="Avenir"/>
                <a:cs typeface="Avenir"/>
                <a:sym typeface="Avenir"/>
              </a:rPr>
              <a:t>13</a:t>
            </a:r>
          </a:p>
        </p:txBody>
      </p:sp>
      <p:pic>
        <p:nvPicPr>
          <p:cNvPr id="14" name="Picture 2">
            <a:extLst>
              <a:ext uri="{FF2B5EF4-FFF2-40B4-BE49-F238E27FC236}">
                <a16:creationId xmlns:a16="http://schemas.microsoft.com/office/drawing/2014/main" id="{B1386DA2-5858-CBAA-889C-94290FC750F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V="1">
            <a:off x="381000" y="2435689"/>
            <a:ext cx="533400" cy="50799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16876500" y="120031"/>
            <a:ext cx="1336138" cy="1336138"/>
            <a:chOff x="0" y="0"/>
            <a:chExt cx="1901571" cy="1901571"/>
          </a:xfrm>
        </p:grpSpPr>
        <p:sp>
          <p:nvSpPr>
            <p:cNvPr id="4" name="Freeform 4"/>
            <p:cNvSpPr/>
            <p:nvPr/>
          </p:nvSpPr>
          <p:spPr>
            <a:xfrm>
              <a:off x="0" y="0"/>
              <a:ext cx="1901571" cy="1901571"/>
            </a:xfrm>
            <a:custGeom>
              <a:avLst/>
              <a:gdLst/>
              <a:ahLst/>
              <a:cxnLst/>
              <a:rect l="l" t="t" r="r" b="b"/>
              <a:pathLst>
                <a:path w="1901571" h="1901571">
                  <a:moveTo>
                    <a:pt x="0" y="0"/>
                  </a:moveTo>
                  <a:lnTo>
                    <a:pt x="1901571" y="0"/>
                  </a:lnTo>
                  <a:lnTo>
                    <a:pt x="1901571" y="1901571"/>
                  </a:lnTo>
                  <a:lnTo>
                    <a:pt x="0" y="1901571"/>
                  </a:lnTo>
                  <a:lnTo>
                    <a:pt x="0" y="0"/>
                  </a:lnTo>
                  <a:close/>
                </a:path>
              </a:pathLst>
            </a:custGeom>
            <a:blipFill>
              <a:blip r:embed="rId2"/>
              <a:stretch>
                <a:fillRect/>
              </a:stretch>
            </a:blipFill>
          </p:spPr>
          <p:txBody>
            <a:bodyPr/>
            <a:lstStyle/>
            <a:p>
              <a:endParaRPr lang="en-US"/>
            </a:p>
          </p:txBody>
        </p:sp>
      </p:grpSp>
      <p:sp>
        <p:nvSpPr>
          <p:cNvPr id="5" name="AutoShape 5"/>
          <p:cNvSpPr/>
          <p:nvPr/>
        </p:nvSpPr>
        <p:spPr>
          <a:xfrm>
            <a:off x="0" y="1677809"/>
            <a:ext cx="18288000" cy="0"/>
          </a:xfrm>
          <a:prstGeom prst="line">
            <a:avLst/>
          </a:prstGeom>
          <a:ln w="66675" cap="flat">
            <a:solidFill>
              <a:srgbClr val="015551"/>
            </a:solidFill>
            <a:prstDash val="solid"/>
            <a:headEnd type="none" w="sm" len="sm"/>
            <a:tailEnd type="none" w="sm" len="sm"/>
          </a:ln>
        </p:spPr>
        <p:txBody>
          <a:bodyPr/>
          <a:lstStyle/>
          <a:p>
            <a:endParaRPr lang="en-US"/>
          </a:p>
        </p:txBody>
      </p:sp>
      <p:sp>
        <p:nvSpPr>
          <p:cNvPr id="11" name="TextBox 11"/>
          <p:cNvSpPr txBox="1"/>
          <p:nvPr/>
        </p:nvSpPr>
        <p:spPr>
          <a:xfrm>
            <a:off x="3360942" y="389732"/>
            <a:ext cx="11566115" cy="912237"/>
          </a:xfrm>
          <a:prstGeom prst="rect">
            <a:avLst/>
          </a:prstGeom>
        </p:spPr>
        <p:txBody>
          <a:bodyPr lIns="0" tIns="0" rIns="0" bIns="0" rtlCol="0" anchor="t">
            <a:spAutoFit/>
          </a:bodyPr>
          <a:lstStyle/>
          <a:p>
            <a:pPr algn="ctr">
              <a:lnSpc>
                <a:spcPts val="7729"/>
              </a:lnSpc>
            </a:pPr>
            <a:r>
              <a:rPr lang="en-US" sz="5560" b="1" dirty="0">
                <a:solidFill>
                  <a:srgbClr val="000000"/>
                </a:solidFill>
                <a:latin typeface="Comic Sans MS" panose="030F0702030302020204" pitchFamily="66" charset="0"/>
                <a:ea typeface="Gordita Bold"/>
                <a:cs typeface="Gordita Bold"/>
                <a:sym typeface="Gordita Bold"/>
              </a:rPr>
              <a:t>Proposed Methodology (cont..)</a:t>
            </a:r>
          </a:p>
        </p:txBody>
      </p:sp>
      <p:sp>
        <p:nvSpPr>
          <p:cNvPr id="13" name="TextBox 13"/>
          <p:cNvSpPr txBox="1"/>
          <p:nvPr/>
        </p:nvSpPr>
        <p:spPr>
          <a:xfrm>
            <a:off x="1321978" y="2333993"/>
            <a:ext cx="7084576" cy="479914"/>
          </a:xfrm>
          <a:prstGeom prst="rect">
            <a:avLst/>
          </a:prstGeom>
        </p:spPr>
        <p:txBody>
          <a:bodyPr lIns="0" tIns="0" rIns="0" bIns="0" rtlCol="0" anchor="t">
            <a:spAutoFit/>
          </a:bodyPr>
          <a:lstStyle/>
          <a:p>
            <a:pPr algn="l">
              <a:lnSpc>
                <a:spcPts val="3998"/>
              </a:lnSpc>
              <a:spcBef>
                <a:spcPct val="0"/>
              </a:spcBef>
            </a:pPr>
            <a:r>
              <a:rPr lang="en-US" sz="2855" b="1" dirty="0">
                <a:solidFill>
                  <a:srgbClr val="000000"/>
                </a:solidFill>
                <a:latin typeface="Gordita Bold"/>
                <a:ea typeface="Gordita Bold"/>
                <a:cs typeface="Gordita Bold"/>
                <a:sym typeface="Gordita Bold"/>
              </a:rPr>
              <a:t>PPI network Construction </a:t>
            </a:r>
          </a:p>
        </p:txBody>
      </p:sp>
      <p:sp>
        <p:nvSpPr>
          <p:cNvPr id="14" name="TextBox 14"/>
          <p:cNvSpPr txBox="1"/>
          <p:nvPr/>
        </p:nvSpPr>
        <p:spPr>
          <a:xfrm>
            <a:off x="1321978" y="3205516"/>
            <a:ext cx="9594638" cy="1449499"/>
          </a:xfrm>
          <a:prstGeom prst="rect">
            <a:avLst/>
          </a:prstGeom>
        </p:spPr>
        <p:txBody>
          <a:bodyPr wrap="square" lIns="0" tIns="0" rIns="0" bIns="0" rtlCol="0" anchor="t">
            <a:spAutoFit/>
          </a:bodyPr>
          <a:lstStyle/>
          <a:p>
            <a:pPr marL="518160" lvl="1" indent="-259080" algn="just">
              <a:lnSpc>
                <a:spcPts val="3936"/>
              </a:lnSpc>
              <a:buFont typeface="Arial"/>
              <a:buChar char="•"/>
            </a:pPr>
            <a:r>
              <a:rPr lang="en-US" sz="2400" dirty="0">
                <a:solidFill>
                  <a:srgbClr val="000000"/>
                </a:solidFill>
                <a:latin typeface="Gordita"/>
                <a:ea typeface="Gordita"/>
                <a:cs typeface="Gordita"/>
                <a:sym typeface="Gordita"/>
              </a:rPr>
              <a:t>After gene co-expression relationship mapping, the Protein-Protein Interaction network was drawn.</a:t>
            </a:r>
            <a:endParaRPr lang="en-US" sz="1200" dirty="0">
              <a:solidFill>
                <a:srgbClr val="000000"/>
              </a:solidFill>
              <a:latin typeface="Gordita"/>
              <a:ea typeface="Gordita"/>
              <a:cs typeface="Gordita"/>
              <a:sym typeface="Gordita"/>
            </a:endParaRPr>
          </a:p>
          <a:p>
            <a:pPr marL="518160" lvl="1" indent="-259080" algn="just">
              <a:lnSpc>
                <a:spcPts val="3936"/>
              </a:lnSpc>
              <a:buFont typeface="Arial"/>
              <a:buChar char="•"/>
            </a:pPr>
            <a:r>
              <a:rPr lang="en-US" sz="2400" dirty="0">
                <a:solidFill>
                  <a:srgbClr val="000000"/>
                </a:solidFill>
                <a:latin typeface="Gordita"/>
                <a:ea typeface="Gordita"/>
                <a:cs typeface="Gordita"/>
                <a:sym typeface="Gordita"/>
              </a:rPr>
              <a:t>88 genes were obtained by this approach.</a:t>
            </a:r>
          </a:p>
        </p:txBody>
      </p:sp>
      <p:sp>
        <p:nvSpPr>
          <p:cNvPr id="15" name="TextBox 15"/>
          <p:cNvSpPr txBox="1"/>
          <p:nvPr/>
        </p:nvSpPr>
        <p:spPr>
          <a:xfrm>
            <a:off x="12877800" y="8499813"/>
            <a:ext cx="3810000" cy="330155"/>
          </a:xfrm>
          <a:prstGeom prst="rect">
            <a:avLst/>
          </a:prstGeom>
        </p:spPr>
        <p:txBody>
          <a:bodyPr wrap="square" lIns="0" tIns="0" rIns="0" bIns="0" rtlCol="0" anchor="t">
            <a:spAutoFit/>
          </a:bodyPr>
          <a:lstStyle/>
          <a:p>
            <a:pPr algn="ctr">
              <a:lnSpc>
                <a:spcPts val="2800"/>
              </a:lnSpc>
              <a:spcBef>
                <a:spcPct val="0"/>
              </a:spcBef>
            </a:pPr>
            <a:r>
              <a:rPr lang="en-US" sz="2200" b="1" dirty="0">
                <a:solidFill>
                  <a:srgbClr val="000000"/>
                </a:solidFill>
                <a:latin typeface="Century" panose="02040604050505020304" pitchFamily="18" charset="0"/>
                <a:ea typeface="Gordita"/>
                <a:cs typeface="Gordita"/>
                <a:sym typeface="Gordita"/>
              </a:rPr>
              <a:t>Figure 4.7: PPI Network</a:t>
            </a:r>
          </a:p>
        </p:txBody>
      </p:sp>
      <p:sp>
        <p:nvSpPr>
          <p:cNvPr id="16" name="TextBox 16"/>
          <p:cNvSpPr txBox="1"/>
          <p:nvPr/>
        </p:nvSpPr>
        <p:spPr>
          <a:xfrm>
            <a:off x="1321978" y="5171585"/>
            <a:ext cx="7757279" cy="479914"/>
          </a:xfrm>
          <a:prstGeom prst="rect">
            <a:avLst/>
          </a:prstGeom>
        </p:spPr>
        <p:txBody>
          <a:bodyPr lIns="0" tIns="0" rIns="0" bIns="0" rtlCol="0" anchor="t">
            <a:spAutoFit/>
          </a:bodyPr>
          <a:lstStyle/>
          <a:p>
            <a:pPr algn="l">
              <a:lnSpc>
                <a:spcPts val="3998"/>
              </a:lnSpc>
              <a:spcBef>
                <a:spcPct val="0"/>
              </a:spcBef>
            </a:pPr>
            <a:r>
              <a:rPr lang="en-US" sz="2855" b="1" dirty="0">
                <a:solidFill>
                  <a:srgbClr val="000000"/>
                </a:solidFill>
                <a:latin typeface="Gordita Bold"/>
                <a:ea typeface="Gordita Bold"/>
                <a:cs typeface="Gordita Bold"/>
                <a:sym typeface="Gordita Bold"/>
              </a:rPr>
              <a:t>Top Hub Genes Identification </a:t>
            </a:r>
          </a:p>
        </p:txBody>
      </p:sp>
      <p:sp>
        <p:nvSpPr>
          <p:cNvPr id="17" name="TextBox 17"/>
          <p:cNvSpPr txBox="1"/>
          <p:nvPr/>
        </p:nvSpPr>
        <p:spPr>
          <a:xfrm>
            <a:off x="1315508" y="5928229"/>
            <a:ext cx="8590492" cy="2449773"/>
          </a:xfrm>
          <a:prstGeom prst="rect">
            <a:avLst/>
          </a:prstGeom>
        </p:spPr>
        <p:txBody>
          <a:bodyPr wrap="square" lIns="0" tIns="0" rIns="0" bIns="0" rtlCol="0" anchor="t">
            <a:spAutoFit/>
          </a:bodyPr>
          <a:lstStyle/>
          <a:p>
            <a:pPr marL="518160" lvl="1" indent="-259080" algn="just">
              <a:lnSpc>
                <a:spcPts val="3936"/>
              </a:lnSpc>
              <a:buFont typeface="Arial"/>
              <a:buChar char="•"/>
            </a:pPr>
            <a:r>
              <a:rPr lang="en-US" sz="2400" dirty="0">
                <a:solidFill>
                  <a:srgbClr val="000000"/>
                </a:solidFill>
                <a:latin typeface="Gordita"/>
                <a:ea typeface="Gordita"/>
                <a:cs typeface="Gordita"/>
                <a:sym typeface="Gordita"/>
              </a:rPr>
              <a:t>88 genes were found in the previous step, then in this step 3 ranking methods were used. Closeness, MCC and MNC. For each method, the top 10, 20, 30 and 40 genes were evaluated. So, for each method, 4 sets of genes were obtained.</a:t>
            </a:r>
          </a:p>
        </p:txBody>
      </p:sp>
      <p:sp>
        <p:nvSpPr>
          <p:cNvPr id="23" name="Freeform 8">
            <a:extLst>
              <a:ext uri="{FF2B5EF4-FFF2-40B4-BE49-F238E27FC236}">
                <a16:creationId xmlns:a16="http://schemas.microsoft.com/office/drawing/2014/main" id="{A1863FB3-BA7F-3F85-1D40-4C85FD149811}"/>
              </a:ext>
            </a:extLst>
          </p:cNvPr>
          <p:cNvSpPr/>
          <p:nvPr/>
        </p:nvSpPr>
        <p:spPr>
          <a:xfrm>
            <a:off x="-152400" y="9004545"/>
            <a:ext cx="18592800" cy="1898659"/>
          </a:xfrm>
          <a:custGeom>
            <a:avLst/>
            <a:gdLst/>
            <a:ahLst/>
            <a:cxnLst/>
            <a:rect l="l" t="t" r="r" b="b"/>
            <a:pathLst>
              <a:path w="18592800" h="1898659">
                <a:moveTo>
                  <a:pt x="0" y="0"/>
                </a:moveTo>
                <a:lnTo>
                  <a:pt x="18592800" y="0"/>
                </a:lnTo>
                <a:lnTo>
                  <a:pt x="18592800" y="1898659"/>
                </a:lnTo>
                <a:lnTo>
                  <a:pt x="0" y="1898659"/>
                </a:lnTo>
                <a:lnTo>
                  <a:pt x="0" y="0"/>
                </a:lnTo>
                <a:close/>
              </a:path>
            </a:pathLst>
          </a:custGeom>
          <a:blipFill>
            <a:blip r:embed="rId3">
              <a:extLst>
                <a:ext uri="{96DAC541-7B7A-43D3-8B79-37D633B846F1}">
                  <asvg:svgBlip xmlns:asvg="http://schemas.microsoft.com/office/drawing/2016/SVG/main" r:embed="rId4"/>
                </a:ext>
              </a:extLst>
            </a:blip>
            <a:stretch>
              <a:fillRect l="-7160" r="-7160"/>
            </a:stretch>
          </a:blipFill>
        </p:spPr>
        <p:txBody>
          <a:bodyPr/>
          <a:lstStyle/>
          <a:p>
            <a:endParaRPr lang="en-US"/>
          </a:p>
        </p:txBody>
      </p:sp>
      <p:sp>
        <p:nvSpPr>
          <p:cNvPr id="24" name="TextBox 9">
            <a:extLst>
              <a:ext uri="{FF2B5EF4-FFF2-40B4-BE49-F238E27FC236}">
                <a16:creationId xmlns:a16="http://schemas.microsoft.com/office/drawing/2014/main" id="{A589C4C0-8820-0066-49BE-B9D1004118EA}"/>
              </a:ext>
            </a:extLst>
          </p:cNvPr>
          <p:cNvSpPr txBox="1"/>
          <p:nvPr/>
        </p:nvSpPr>
        <p:spPr>
          <a:xfrm>
            <a:off x="3718072" y="9391899"/>
            <a:ext cx="10851856" cy="497829"/>
          </a:xfrm>
          <a:prstGeom prst="rect">
            <a:avLst/>
          </a:prstGeom>
        </p:spPr>
        <p:txBody>
          <a:bodyPr lIns="0" tIns="0" rIns="0" bIns="0" rtlCol="0" anchor="t">
            <a:spAutoFit/>
          </a:bodyPr>
          <a:lstStyle/>
          <a:p>
            <a:pPr algn="ctr">
              <a:lnSpc>
                <a:spcPts val="4199"/>
              </a:lnSpc>
            </a:pPr>
            <a:r>
              <a:rPr lang="en-US" sz="2999" b="1">
                <a:solidFill>
                  <a:srgbClr val="FFFFFF"/>
                </a:solidFill>
                <a:latin typeface="Avenir"/>
                <a:ea typeface="Avenir"/>
                <a:cs typeface="Avenir"/>
                <a:sym typeface="Avenir"/>
              </a:rPr>
              <a:t>Department Of Computer Science and Engineering, JnU</a:t>
            </a:r>
          </a:p>
        </p:txBody>
      </p:sp>
      <p:sp>
        <p:nvSpPr>
          <p:cNvPr id="2" name="TextBox 7">
            <a:extLst>
              <a:ext uri="{FF2B5EF4-FFF2-40B4-BE49-F238E27FC236}">
                <a16:creationId xmlns:a16="http://schemas.microsoft.com/office/drawing/2014/main" id="{CE4F7354-6619-9D77-BE36-592BF7EF6320}"/>
              </a:ext>
            </a:extLst>
          </p:cNvPr>
          <p:cNvSpPr txBox="1"/>
          <p:nvPr/>
        </p:nvSpPr>
        <p:spPr>
          <a:xfrm>
            <a:off x="17263085" y="9222325"/>
            <a:ext cx="472928" cy="466538"/>
          </a:xfrm>
          <a:prstGeom prst="rect">
            <a:avLst/>
          </a:prstGeom>
        </p:spPr>
        <p:txBody>
          <a:bodyPr wrap="square" lIns="0" tIns="0" rIns="0" bIns="0" rtlCol="0" anchor="t">
            <a:spAutoFit/>
          </a:bodyPr>
          <a:lstStyle/>
          <a:p>
            <a:pPr algn="r">
              <a:lnSpc>
                <a:spcPts val="4199"/>
              </a:lnSpc>
            </a:pPr>
            <a:r>
              <a:rPr lang="en-US" sz="2000" dirty="0">
                <a:solidFill>
                  <a:srgbClr val="FFFFFF"/>
                </a:solidFill>
                <a:latin typeface="Avenir"/>
                <a:ea typeface="Avenir"/>
                <a:cs typeface="Avenir"/>
                <a:sym typeface="Avenir"/>
              </a:rPr>
              <a:t>14</a:t>
            </a:r>
          </a:p>
        </p:txBody>
      </p:sp>
      <p:pic>
        <p:nvPicPr>
          <p:cNvPr id="6" name="Picture 2">
            <a:extLst>
              <a:ext uri="{FF2B5EF4-FFF2-40B4-BE49-F238E27FC236}">
                <a16:creationId xmlns:a16="http://schemas.microsoft.com/office/drawing/2014/main" id="{F2F4C9C6-07B2-46D1-02D1-F58DCFFC145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V="1">
            <a:off x="518101" y="2328632"/>
            <a:ext cx="533400" cy="50799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a:extLst>
              <a:ext uri="{FF2B5EF4-FFF2-40B4-BE49-F238E27FC236}">
                <a16:creationId xmlns:a16="http://schemas.microsoft.com/office/drawing/2014/main" id="{B284E55B-882E-F412-ACF9-6957785264A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V="1">
            <a:off x="518101" y="5143500"/>
            <a:ext cx="533400" cy="507999"/>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a:extLst>
              <a:ext uri="{FF2B5EF4-FFF2-40B4-BE49-F238E27FC236}">
                <a16:creationId xmlns:a16="http://schemas.microsoft.com/office/drawing/2014/main" id="{BAFB44DB-F033-C211-D4DE-7935F1A0F78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159624" y="1806609"/>
            <a:ext cx="6511945" cy="6591299"/>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E9F272-3FDE-0B1F-6FF9-B06770CA9891}"/>
            </a:ext>
          </a:extLst>
        </p:cNvPr>
        <p:cNvGrpSpPr/>
        <p:nvPr/>
      </p:nvGrpSpPr>
      <p:grpSpPr>
        <a:xfrm>
          <a:off x="0" y="0"/>
          <a:ext cx="0" cy="0"/>
          <a:chOff x="0" y="0"/>
          <a:chExt cx="0" cy="0"/>
        </a:xfrm>
      </p:grpSpPr>
      <p:grpSp>
        <p:nvGrpSpPr>
          <p:cNvPr id="3" name="Group 3">
            <a:extLst>
              <a:ext uri="{FF2B5EF4-FFF2-40B4-BE49-F238E27FC236}">
                <a16:creationId xmlns:a16="http://schemas.microsoft.com/office/drawing/2014/main" id="{B0BC9757-8275-665F-9135-FD4C91B138F6}"/>
              </a:ext>
            </a:extLst>
          </p:cNvPr>
          <p:cNvGrpSpPr/>
          <p:nvPr/>
        </p:nvGrpSpPr>
        <p:grpSpPr>
          <a:xfrm>
            <a:off x="16876500" y="120031"/>
            <a:ext cx="1336138" cy="1336138"/>
            <a:chOff x="0" y="0"/>
            <a:chExt cx="1901571" cy="1901571"/>
          </a:xfrm>
        </p:grpSpPr>
        <p:sp>
          <p:nvSpPr>
            <p:cNvPr id="4" name="Freeform 4">
              <a:extLst>
                <a:ext uri="{FF2B5EF4-FFF2-40B4-BE49-F238E27FC236}">
                  <a16:creationId xmlns:a16="http://schemas.microsoft.com/office/drawing/2014/main" id="{BB4E472C-7F73-2B4B-43CB-D6C341A6D12F}"/>
                </a:ext>
              </a:extLst>
            </p:cNvPr>
            <p:cNvSpPr/>
            <p:nvPr/>
          </p:nvSpPr>
          <p:spPr>
            <a:xfrm>
              <a:off x="0" y="0"/>
              <a:ext cx="1901571" cy="1901571"/>
            </a:xfrm>
            <a:custGeom>
              <a:avLst/>
              <a:gdLst/>
              <a:ahLst/>
              <a:cxnLst/>
              <a:rect l="l" t="t" r="r" b="b"/>
              <a:pathLst>
                <a:path w="1901571" h="1901571">
                  <a:moveTo>
                    <a:pt x="0" y="0"/>
                  </a:moveTo>
                  <a:lnTo>
                    <a:pt x="1901571" y="0"/>
                  </a:lnTo>
                  <a:lnTo>
                    <a:pt x="1901571" y="1901571"/>
                  </a:lnTo>
                  <a:lnTo>
                    <a:pt x="0" y="1901571"/>
                  </a:lnTo>
                  <a:lnTo>
                    <a:pt x="0" y="0"/>
                  </a:lnTo>
                  <a:close/>
                </a:path>
              </a:pathLst>
            </a:custGeom>
            <a:blipFill>
              <a:blip r:embed="rId2"/>
              <a:stretch>
                <a:fillRect/>
              </a:stretch>
            </a:blipFill>
          </p:spPr>
          <p:txBody>
            <a:bodyPr/>
            <a:lstStyle/>
            <a:p>
              <a:endParaRPr lang="en-US"/>
            </a:p>
          </p:txBody>
        </p:sp>
      </p:grpSp>
      <p:sp>
        <p:nvSpPr>
          <p:cNvPr id="5" name="AutoShape 5">
            <a:extLst>
              <a:ext uri="{FF2B5EF4-FFF2-40B4-BE49-F238E27FC236}">
                <a16:creationId xmlns:a16="http://schemas.microsoft.com/office/drawing/2014/main" id="{7BD734BF-2B79-880B-9FC0-26B845BEEDDF}"/>
              </a:ext>
            </a:extLst>
          </p:cNvPr>
          <p:cNvSpPr/>
          <p:nvPr/>
        </p:nvSpPr>
        <p:spPr>
          <a:xfrm>
            <a:off x="0" y="1677809"/>
            <a:ext cx="18288000" cy="0"/>
          </a:xfrm>
          <a:prstGeom prst="line">
            <a:avLst/>
          </a:prstGeom>
          <a:ln w="66675" cap="flat">
            <a:solidFill>
              <a:srgbClr val="015551"/>
            </a:solidFill>
            <a:prstDash val="solid"/>
            <a:headEnd type="none" w="sm" len="sm"/>
            <a:tailEnd type="none" w="sm" len="sm"/>
          </a:ln>
        </p:spPr>
        <p:txBody>
          <a:bodyPr/>
          <a:lstStyle/>
          <a:p>
            <a:endParaRPr lang="en-US"/>
          </a:p>
        </p:txBody>
      </p:sp>
      <p:grpSp>
        <p:nvGrpSpPr>
          <p:cNvPr id="8" name="Group 8">
            <a:extLst>
              <a:ext uri="{FF2B5EF4-FFF2-40B4-BE49-F238E27FC236}">
                <a16:creationId xmlns:a16="http://schemas.microsoft.com/office/drawing/2014/main" id="{A24886D1-9E4F-A9A7-7E67-CD896F7AB61E}"/>
              </a:ext>
            </a:extLst>
          </p:cNvPr>
          <p:cNvGrpSpPr/>
          <p:nvPr/>
        </p:nvGrpSpPr>
        <p:grpSpPr>
          <a:xfrm>
            <a:off x="17028900" y="272431"/>
            <a:ext cx="1336138" cy="1336138"/>
            <a:chOff x="0" y="0"/>
            <a:chExt cx="1901571" cy="1901571"/>
          </a:xfrm>
        </p:grpSpPr>
        <p:sp>
          <p:nvSpPr>
            <p:cNvPr id="9" name="Freeform 9">
              <a:extLst>
                <a:ext uri="{FF2B5EF4-FFF2-40B4-BE49-F238E27FC236}">
                  <a16:creationId xmlns:a16="http://schemas.microsoft.com/office/drawing/2014/main" id="{D48EB0E7-F78A-E38C-01B8-8E1A47814DF9}"/>
                </a:ext>
              </a:extLst>
            </p:cNvPr>
            <p:cNvSpPr/>
            <p:nvPr/>
          </p:nvSpPr>
          <p:spPr>
            <a:xfrm>
              <a:off x="0" y="0"/>
              <a:ext cx="1901571" cy="1901571"/>
            </a:xfrm>
            <a:custGeom>
              <a:avLst/>
              <a:gdLst/>
              <a:ahLst/>
              <a:cxnLst/>
              <a:rect l="l" t="t" r="r" b="b"/>
              <a:pathLst>
                <a:path w="1901571" h="1901571">
                  <a:moveTo>
                    <a:pt x="0" y="0"/>
                  </a:moveTo>
                  <a:lnTo>
                    <a:pt x="1901571" y="0"/>
                  </a:lnTo>
                  <a:lnTo>
                    <a:pt x="1901571" y="1901571"/>
                  </a:lnTo>
                  <a:lnTo>
                    <a:pt x="0" y="1901571"/>
                  </a:lnTo>
                  <a:lnTo>
                    <a:pt x="0" y="0"/>
                  </a:lnTo>
                  <a:close/>
                </a:path>
              </a:pathLst>
            </a:custGeom>
            <a:blipFill>
              <a:blip r:embed="rId2"/>
              <a:stretch>
                <a:fillRect/>
              </a:stretch>
            </a:blipFill>
          </p:spPr>
          <p:txBody>
            <a:bodyPr/>
            <a:lstStyle/>
            <a:p>
              <a:endParaRPr lang="en-US"/>
            </a:p>
          </p:txBody>
        </p:sp>
      </p:grpSp>
      <p:sp>
        <p:nvSpPr>
          <p:cNvPr id="10" name="Freeform 10">
            <a:extLst>
              <a:ext uri="{FF2B5EF4-FFF2-40B4-BE49-F238E27FC236}">
                <a16:creationId xmlns:a16="http://schemas.microsoft.com/office/drawing/2014/main" id="{3D8178F7-F6C9-235D-66F5-60F3781919E0}"/>
              </a:ext>
            </a:extLst>
          </p:cNvPr>
          <p:cNvSpPr/>
          <p:nvPr/>
        </p:nvSpPr>
        <p:spPr>
          <a:xfrm>
            <a:off x="399685" y="2504376"/>
            <a:ext cx="4038600" cy="3864818"/>
          </a:xfrm>
          <a:custGeom>
            <a:avLst/>
            <a:gdLst/>
            <a:ahLst/>
            <a:cxnLst/>
            <a:rect l="l" t="t" r="r" b="b"/>
            <a:pathLst>
              <a:path w="5214142" h="5160118">
                <a:moveTo>
                  <a:pt x="0" y="0"/>
                </a:moveTo>
                <a:lnTo>
                  <a:pt x="5214142" y="0"/>
                </a:lnTo>
                <a:lnTo>
                  <a:pt x="5214142" y="5160118"/>
                </a:lnTo>
                <a:lnTo>
                  <a:pt x="0" y="5160118"/>
                </a:lnTo>
                <a:lnTo>
                  <a:pt x="0" y="0"/>
                </a:lnTo>
                <a:close/>
              </a:path>
            </a:pathLst>
          </a:custGeom>
          <a:blipFill>
            <a:blip r:embed="rId3"/>
            <a:stretch>
              <a:fillRect t="-4396"/>
            </a:stretch>
          </a:blipFill>
        </p:spPr>
        <p:txBody>
          <a:bodyPr/>
          <a:lstStyle/>
          <a:p>
            <a:endParaRPr lang="en-US"/>
          </a:p>
        </p:txBody>
      </p:sp>
      <p:sp>
        <p:nvSpPr>
          <p:cNvPr id="11" name="Freeform 11">
            <a:extLst>
              <a:ext uri="{FF2B5EF4-FFF2-40B4-BE49-F238E27FC236}">
                <a16:creationId xmlns:a16="http://schemas.microsoft.com/office/drawing/2014/main" id="{3049BA20-2B69-108D-83E3-E7EC12E6A38E}"/>
              </a:ext>
            </a:extLst>
          </p:cNvPr>
          <p:cNvSpPr/>
          <p:nvPr/>
        </p:nvSpPr>
        <p:spPr>
          <a:xfrm>
            <a:off x="4953000" y="2514623"/>
            <a:ext cx="4175272" cy="3864818"/>
          </a:xfrm>
          <a:custGeom>
            <a:avLst/>
            <a:gdLst/>
            <a:ahLst/>
            <a:cxnLst/>
            <a:rect l="l" t="t" r="r" b="b"/>
            <a:pathLst>
              <a:path w="5729543" h="5124702">
                <a:moveTo>
                  <a:pt x="0" y="0"/>
                </a:moveTo>
                <a:lnTo>
                  <a:pt x="5729543" y="0"/>
                </a:lnTo>
                <a:lnTo>
                  <a:pt x="5729543" y="5124702"/>
                </a:lnTo>
                <a:lnTo>
                  <a:pt x="0" y="5124702"/>
                </a:lnTo>
                <a:lnTo>
                  <a:pt x="0" y="0"/>
                </a:lnTo>
                <a:close/>
              </a:path>
            </a:pathLst>
          </a:custGeom>
          <a:blipFill>
            <a:blip r:embed="rId4"/>
            <a:stretch>
              <a:fillRect t="-5118" b="-10270"/>
            </a:stretch>
          </a:blipFill>
        </p:spPr>
        <p:txBody>
          <a:bodyPr/>
          <a:lstStyle/>
          <a:p>
            <a:endParaRPr lang="en-US" dirty="0"/>
          </a:p>
        </p:txBody>
      </p:sp>
      <p:sp>
        <p:nvSpPr>
          <p:cNvPr id="12" name="TextBox 12">
            <a:extLst>
              <a:ext uri="{FF2B5EF4-FFF2-40B4-BE49-F238E27FC236}">
                <a16:creationId xmlns:a16="http://schemas.microsoft.com/office/drawing/2014/main" id="{100C6222-F793-5D47-BFF9-AED35C90F557}"/>
              </a:ext>
            </a:extLst>
          </p:cNvPr>
          <p:cNvSpPr txBox="1"/>
          <p:nvPr/>
        </p:nvSpPr>
        <p:spPr>
          <a:xfrm>
            <a:off x="3360942" y="389732"/>
            <a:ext cx="11566115" cy="912237"/>
          </a:xfrm>
          <a:prstGeom prst="rect">
            <a:avLst/>
          </a:prstGeom>
        </p:spPr>
        <p:txBody>
          <a:bodyPr lIns="0" tIns="0" rIns="0" bIns="0" rtlCol="0" anchor="t">
            <a:spAutoFit/>
          </a:bodyPr>
          <a:lstStyle/>
          <a:p>
            <a:pPr algn="ctr">
              <a:lnSpc>
                <a:spcPts val="7729"/>
              </a:lnSpc>
            </a:pPr>
            <a:r>
              <a:rPr lang="en-US" sz="5560" b="1" dirty="0">
                <a:solidFill>
                  <a:srgbClr val="000000"/>
                </a:solidFill>
                <a:latin typeface="Comic Sans MS" panose="030F0702030302020204" pitchFamily="66" charset="0"/>
                <a:ea typeface="Gordita Bold"/>
                <a:cs typeface="Gordita Bold"/>
                <a:sym typeface="Gordita Bold"/>
              </a:rPr>
              <a:t>Proposed Methodology (cont..)</a:t>
            </a:r>
          </a:p>
        </p:txBody>
      </p:sp>
      <p:sp>
        <p:nvSpPr>
          <p:cNvPr id="14" name="TextBox 14">
            <a:extLst>
              <a:ext uri="{FF2B5EF4-FFF2-40B4-BE49-F238E27FC236}">
                <a16:creationId xmlns:a16="http://schemas.microsoft.com/office/drawing/2014/main" id="{0C9D5BC6-ABAF-DF48-5726-C76A66D0B6B7}"/>
              </a:ext>
            </a:extLst>
          </p:cNvPr>
          <p:cNvSpPr txBox="1"/>
          <p:nvPr/>
        </p:nvSpPr>
        <p:spPr>
          <a:xfrm>
            <a:off x="5125515" y="6841107"/>
            <a:ext cx="4628086" cy="875817"/>
          </a:xfrm>
          <a:prstGeom prst="rect">
            <a:avLst/>
          </a:prstGeom>
        </p:spPr>
        <p:txBody>
          <a:bodyPr wrap="square" lIns="0" tIns="0" rIns="0" bIns="0" rtlCol="0" anchor="t">
            <a:spAutoFit/>
          </a:bodyPr>
          <a:lstStyle/>
          <a:p>
            <a:pPr algn="ctr">
              <a:lnSpc>
                <a:spcPts val="3582"/>
              </a:lnSpc>
              <a:spcBef>
                <a:spcPct val="0"/>
              </a:spcBef>
            </a:pPr>
            <a:r>
              <a:rPr lang="en-US" sz="2200" b="1" dirty="0">
                <a:solidFill>
                  <a:srgbClr val="000000"/>
                </a:solidFill>
                <a:latin typeface="Century" panose="02040604050505020304" pitchFamily="18" charset="0"/>
                <a:ea typeface="Gordita"/>
                <a:cs typeface="Gordita"/>
                <a:sym typeface="Gordita"/>
              </a:rPr>
              <a:t>Figure 4.9: Venn Diagram of 3 ranking methods of top 20 genes</a:t>
            </a:r>
          </a:p>
        </p:txBody>
      </p:sp>
      <p:sp>
        <p:nvSpPr>
          <p:cNvPr id="15" name="TextBox 15">
            <a:extLst>
              <a:ext uri="{FF2B5EF4-FFF2-40B4-BE49-F238E27FC236}">
                <a16:creationId xmlns:a16="http://schemas.microsoft.com/office/drawing/2014/main" id="{6FE5F52E-E634-F66E-CCD7-49648D37E707}"/>
              </a:ext>
            </a:extLst>
          </p:cNvPr>
          <p:cNvSpPr txBox="1"/>
          <p:nvPr/>
        </p:nvSpPr>
        <p:spPr>
          <a:xfrm>
            <a:off x="533401" y="6841107"/>
            <a:ext cx="3962400" cy="1343701"/>
          </a:xfrm>
          <a:prstGeom prst="rect">
            <a:avLst/>
          </a:prstGeom>
        </p:spPr>
        <p:txBody>
          <a:bodyPr wrap="square" lIns="0" tIns="0" rIns="0" bIns="0" rtlCol="0" anchor="t">
            <a:spAutoFit/>
          </a:bodyPr>
          <a:lstStyle/>
          <a:p>
            <a:pPr algn="ctr">
              <a:lnSpc>
                <a:spcPts val="3582"/>
              </a:lnSpc>
              <a:spcBef>
                <a:spcPct val="0"/>
              </a:spcBef>
            </a:pPr>
            <a:r>
              <a:rPr lang="en-US" sz="2200" b="1" dirty="0">
                <a:solidFill>
                  <a:srgbClr val="000000"/>
                </a:solidFill>
                <a:latin typeface="Century" panose="02040604050505020304" pitchFamily="18" charset="0"/>
                <a:ea typeface="Gordita"/>
                <a:cs typeface="Gordita"/>
                <a:sym typeface="Gordita"/>
              </a:rPr>
              <a:t>Figure 4.8: Venn Diagram of 3 ranking methods of top 10 genes</a:t>
            </a:r>
          </a:p>
        </p:txBody>
      </p:sp>
      <p:sp>
        <p:nvSpPr>
          <p:cNvPr id="18" name="Freeform 8">
            <a:extLst>
              <a:ext uri="{FF2B5EF4-FFF2-40B4-BE49-F238E27FC236}">
                <a16:creationId xmlns:a16="http://schemas.microsoft.com/office/drawing/2014/main" id="{B2E2E401-AD74-73A7-40E0-CC583643EDDF}"/>
              </a:ext>
            </a:extLst>
          </p:cNvPr>
          <p:cNvSpPr/>
          <p:nvPr/>
        </p:nvSpPr>
        <p:spPr>
          <a:xfrm>
            <a:off x="-152400" y="9004545"/>
            <a:ext cx="18592800" cy="1898659"/>
          </a:xfrm>
          <a:custGeom>
            <a:avLst/>
            <a:gdLst/>
            <a:ahLst/>
            <a:cxnLst/>
            <a:rect l="l" t="t" r="r" b="b"/>
            <a:pathLst>
              <a:path w="18592800" h="1898659">
                <a:moveTo>
                  <a:pt x="0" y="0"/>
                </a:moveTo>
                <a:lnTo>
                  <a:pt x="18592800" y="0"/>
                </a:lnTo>
                <a:lnTo>
                  <a:pt x="18592800" y="1898659"/>
                </a:lnTo>
                <a:lnTo>
                  <a:pt x="0" y="1898659"/>
                </a:lnTo>
                <a:lnTo>
                  <a:pt x="0" y="0"/>
                </a:lnTo>
                <a:close/>
              </a:path>
            </a:pathLst>
          </a:custGeom>
          <a:blipFill>
            <a:blip r:embed="rId5">
              <a:extLst>
                <a:ext uri="{96DAC541-7B7A-43D3-8B79-37D633B846F1}">
                  <asvg:svgBlip xmlns:asvg="http://schemas.microsoft.com/office/drawing/2016/SVG/main" r:embed="rId6"/>
                </a:ext>
              </a:extLst>
            </a:blip>
            <a:stretch>
              <a:fillRect l="-7160" r="-7160"/>
            </a:stretch>
          </a:blipFill>
        </p:spPr>
        <p:txBody>
          <a:bodyPr/>
          <a:lstStyle/>
          <a:p>
            <a:endParaRPr lang="en-US"/>
          </a:p>
        </p:txBody>
      </p:sp>
      <p:sp>
        <p:nvSpPr>
          <p:cNvPr id="19" name="TextBox 9">
            <a:extLst>
              <a:ext uri="{FF2B5EF4-FFF2-40B4-BE49-F238E27FC236}">
                <a16:creationId xmlns:a16="http://schemas.microsoft.com/office/drawing/2014/main" id="{4A2BD017-1AB5-5583-AA0B-CB8C4EC45990}"/>
              </a:ext>
            </a:extLst>
          </p:cNvPr>
          <p:cNvSpPr txBox="1"/>
          <p:nvPr/>
        </p:nvSpPr>
        <p:spPr>
          <a:xfrm>
            <a:off x="3718072" y="9391899"/>
            <a:ext cx="10851856" cy="561975"/>
          </a:xfrm>
          <a:prstGeom prst="rect">
            <a:avLst/>
          </a:prstGeom>
        </p:spPr>
        <p:txBody>
          <a:bodyPr lIns="0" tIns="0" rIns="0" bIns="0" rtlCol="0" anchor="t">
            <a:spAutoFit/>
          </a:bodyPr>
          <a:lstStyle/>
          <a:p>
            <a:pPr algn="ctr">
              <a:lnSpc>
                <a:spcPts val="4199"/>
              </a:lnSpc>
            </a:pPr>
            <a:r>
              <a:rPr lang="en-US" sz="2999">
                <a:solidFill>
                  <a:srgbClr val="FFFFFF"/>
                </a:solidFill>
                <a:latin typeface="Avenir"/>
                <a:ea typeface="Avenir"/>
                <a:cs typeface="Avenir"/>
                <a:sym typeface="Avenir"/>
              </a:rPr>
              <a:t>Department Of Computer Science and Engineering, JnU</a:t>
            </a:r>
          </a:p>
        </p:txBody>
      </p:sp>
      <p:sp>
        <p:nvSpPr>
          <p:cNvPr id="2" name="TextBox 7">
            <a:extLst>
              <a:ext uri="{FF2B5EF4-FFF2-40B4-BE49-F238E27FC236}">
                <a16:creationId xmlns:a16="http://schemas.microsoft.com/office/drawing/2014/main" id="{9C89AEE4-F5B6-53C3-44B0-3D2DFD9D2F3B}"/>
              </a:ext>
            </a:extLst>
          </p:cNvPr>
          <p:cNvSpPr txBox="1"/>
          <p:nvPr/>
        </p:nvSpPr>
        <p:spPr>
          <a:xfrm>
            <a:off x="17263085" y="9222325"/>
            <a:ext cx="472928" cy="466538"/>
          </a:xfrm>
          <a:prstGeom prst="rect">
            <a:avLst/>
          </a:prstGeom>
        </p:spPr>
        <p:txBody>
          <a:bodyPr wrap="square" lIns="0" tIns="0" rIns="0" bIns="0" rtlCol="0" anchor="t">
            <a:spAutoFit/>
          </a:bodyPr>
          <a:lstStyle/>
          <a:p>
            <a:pPr algn="r">
              <a:lnSpc>
                <a:spcPts val="4199"/>
              </a:lnSpc>
            </a:pPr>
            <a:r>
              <a:rPr lang="en-US" sz="2000" dirty="0">
                <a:solidFill>
                  <a:srgbClr val="FFFFFF"/>
                </a:solidFill>
                <a:latin typeface="Avenir"/>
                <a:ea typeface="Avenir"/>
                <a:cs typeface="Avenir"/>
                <a:sym typeface="Avenir"/>
              </a:rPr>
              <a:t>15</a:t>
            </a:r>
          </a:p>
        </p:txBody>
      </p:sp>
      <p:sp>
        <p:nvSpPr>
          <p:cNvPr id="6" name="Freeform 14">
            <a:extLst>
              <a:ext uri="{FF2B5EF4-FFF2-40B4-BE49-F238E27FC236}">
                <a16:creationId xmlns:a16="http://schemas.microsoft.com/office/drawing/2014/main" id="{499F6356-51AD-C650-F615-87D39C58EE18}"/>
              </a:ext>
            </a:extLst>
          </p:cNvPr>
          <p:cNvSpPr/>
          <p:nvPr/>
        </p:nvSpPr>
        <p:spPr>
          <a:xfrm>
            <a:off x="9547663" y="2559394"/>
            <a:ext cx="3939736" cy="3650565"/>
          </a:xfrm>
          <a:custGeom>
            <a:avLst/>
            <a:gdLst/>
            <a:ahLst/>
            <a:cxnLst/>
            <a:rect l="l" t="t" r="r" b="b"/>
            <a:pathLst>
              <a:path w="5978871" h="5430438">
                <a:moveTo>
                  <a:pt x="0" y="0"/>
                </a:moveTo>
                <a:lnTo>
                  <a:pt x="5978871" y="0"/>
                </a:lnTo>
                <a:lnTo>
                  <a:pt x="5978871" y="5430438"/>
                </a:lnTo>
                <a:lnTo>
                  <a:pt x="0" y="5430438"/>
                </a:lnTo>
                <a:lnTo>
                  <a:pt x="0" y="0"/>
                </a:lnTo>
                <a:close/>
              </a:path>
            </a:pathLst>
          </a:custGeom>
          <a:blipFill>
            <a:blip r:embed="rId7"/>
            <a:stretch>
              <a:fillRect t="-5016" b="-8483"/>
            </a:stretch>
          </a:blipFill>
        </p:spPr>
        <p:txBody>
          <a:bodyPr/>
          <a:lstStyle/>
          <a:p>
            <a:endParaRPr lang="en-US" dirty="0"/>
          </a:p>
        </p:txBody>
      </p:sp>
      <p:sp>
        <p:nvSpPr>
          <p:cNvPr id="7" name="TextBox 13">
            <a:extLst>
              <a:ext uri="{FF2B5EF4-FFF2-40B4-BE49-F238E27FC236}">
                <a16:creationId xmlns:a16="http://schemas.microsoft.com/office/drawing/2014/main" id="{5A4CFD57-A2B0-2CCE-3E31-51CA5C4A871C}"/>
              </a:ext>
            </a:extLst>
          </p:cNvPr>
          <p:cNvSpPr txBox="1"/>
          <p:nvPr/>
        </p:nvSpPr>
        <p:spPr>
          <a:xfrm>
            <a:off x="9989176" y="6833165"/>
            <a:ext cx="3939737" cy="1343701"/>
          </a:xfrm>
          <a:prstGeom prst="rect">
            <a:avLst/>
          </a:prstGeom>
        </p:spPr>
        <p:txBody>
          <a:bodyPr wrap="square" lIns="0" tIns="0" rIns="0" bIns="0" rtlCol="0" anchor="t">
            <a:spAutoFit/>
          </a:bodyPr>
          <a:lstStyle/>
          <a:p>
            <a:pPr algn="ctr">
              <a:lnSpc>
                <a:spcPts val="3582"/>
              </a:lnSpc>
              <a:spcBef>
                <a:spcPct val="0"/>
              </a:spcBef>
            </a:pPr>
            <a:r>
              <a:rPr lang="en-US" sz="2200" b="1" dirty="0">
                <a:solidFill>
                  <a:srgbClr val="000000"/>
                </a:solidFill>
                <a:latin typeface="Century" panose="02040604050505020304" pitchFamily="18" charset="0"/>
                <a:ea typeface="Gordita"/>
                <a:cs typeface="Gordita"/>
                <a:sym typeface="Gordita"/>
              </a:rPr>
              <a:t>Figure 4.10: Venn Diagram of 3 ranking methods of top 30 genes</a:t>
            </a:r>
          </a:p>
        </p:txBody>
      </p:sp>
      <p:sp>
        <p:nvSpPr>
          <p:cNvPr id="13" name="Freeform 15">
            <a:extLst>
              <a:ext uri="{FF2B5EF4-FFF2-40B4-BE49-F238E27FC236}">
                <a16:creationId xmlns:a16="http://schemas.microsoft.com/office/drawing/2014/main" id="{F348FDDD-860C-14D4-3649-F45E8B7B0D5B}"/>
              </a:ext>
            </a:extLst>
          </p:cNvPr>
          <p:cNvSpPr/>
          <p:nvPr/>
        </p:nvSpPr>
        <p:spPr>
          <a:xfrm>
            <a:off x="13817761" y="2559393"/>
            <a:ext cx="4188940" cy="3624755"/>
          </a:xfrm>
          <a:custGeom>
            <a:avLst/>
            <a:gdLst/>
            <a:ahLst/>
            <a:cxnLst/>
            <a:rect l="l" t="t" r="r" b="b"/>
            <a:pathLst>
              <a:path w="6371937" h="5562717">
                <a:moveTo>
                  <a:pt x="0" y="0"/>
                </a:moveTo>
                <a:lnTo>
                  <a:pt x="6371937" y="0"/>
                </a:lnTo>
                <a:lnTo>
                  <a:pt x="6371937" y="5562716"/>
                </a:lnTo>
                <a:lnTo>
                  <a:pt x="0" y="5562716"/>
                </a:lnTo>
                <a:lnTo>
                  <a:pt x="0" y="0"/>
                </a:lnTo>
                <a:close/>
              </a:path>
            </a:pathLst>
          </a:custGeom>
          <a:blipFill>
            <a:blip r:embed="rId8"/>
            <a:stretch>
              <a:fillRect t="-6848" b="-11399"/>
            </a:stretch>
          </a:blipFill>
        </p:spPr>
        <p:txBody>
          <a:bodyPr/>
          <a:lstStyle/>
          <a:p>
            <a:endParaRPr lang="en-US" dirty="0"/>
          </a:p>
        </p:txBody>
      </p:sp>
      <p:sp>
        <p:nvSpPr>
          <p:cNvPr id="16" name="TextBox 12">
            <a:extLst>
              <a:ext uri="{FF2B5EF4-FFF2-40B4-BE49-F238E27FC236}">
                <a16:creationId xmlns:a16="http://schemas.microsoft.com/office/drawing/2014/main" id="{1F507DC3-7525-66B2-BB57-05ED4C9EF7F0}"/>
              </a:ext>
            </a:extLst>
          </p:cNvPr>
          <p:cNvSpPr txBox="1"/>
          <p:nvPr/>
        </p:nvSpPr>
        <p:spPr>
          <a:xfrm>
            <a:off x="14478000" y="6786775"/>
            <a:ext cx="3528701" cy="1330429"/>
          </a:xfrm>
          <a:prstGeom prst="rect">
            <a:avLst/>
          </a:prstGeom>
        </p:spPr>
        <p:txBody>
          <a:bodyPr wrap="square" lIns="0" tIns="0" rIns="0" bIns="0" rtlCol="0" anchor="t">
            <a:spAutoFit/>
          </a:bodyPr>
          <a:lstStyle/>
          <a:p>
            <a:pPr algn="ctr">
              <a:lnSpc>
                <a:spcPts val="3582"/>
              </a:lnSpc>
              <a:spcBef>
                <a:spcPct val="0"/>
              </a:spcBef>
            </a:pPr>
            <a:r>
              <a:rPr lang="en-US" sz="2200" b="1" dirty="0">
                <a:solidFill>
                  <a:srgbClr val="000000"/>
                </a:solidFill>
                <a:latin typeface="Century" panose="02040604050505020304" pitchFamily="18" charset="0"/>
                <a:ea typeface="Gordita"/>
                <a:cs typeface="Gordita"/>
                <a:sym typeface="Gordita"/>
              </a:rPr>
              <a:t>Figure 4.11: Venn Diagram of 3 ranking methods of top 40 genes</a:t>
            </a:r>
          </a:p>
        </p:txBody>
      </p:sp>
    </p:spTree>
    <p:extLst>
      <p:ext uri="{BB962C8B-B14F-4D97-AF65-F5344CB8AC3E}">
        <p14:creationId xmlns:p14="http://schemas.microsoft.com/office/powerpoint/2010/main" val="41113109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16876500" y="120031"/>
            <a:ext cx="1336138" cy="1336138"/>
            <a:chOff x="0" y="0"/>
            <a:chExt cx="1901571" cy="1901571"/>
          </a:xfrm>
        </p:grpSpPr>
        <p:sp>
          <p:nvSpPr>
            <p:cNvPr id="4" name="Freeform 4"/>
            <p:cNvSpPr/>
            <p:nvPr/>
          </p:nvSpPr>
          <p:spPr>
            <a:xfrm>
              <a:off x="0" y="0"/>
              <a:ext cx="1901571" cy="1901571"/>
            </a:xfrm>
            <a:custGeom>
              <a:avLst/>
              <a:gdLst/>
              <a:ahLst/>
              <a:cxnLst/>
              <a:rect l="l" t="t" r="r" b="b"/>
              <a:pathLst>
                <a:path w="1901571" h="1901571">
                  <a:moveTo>
                    <a:pt x="0" y="0"/>
                  </a:moveTo>
                  <a:lnTo>
                    <a:pt x="1901571" y="0"/>
                  </a:lnTo>
                  <a:lnTo>
                    <a:pt x="1901571" y="1901571"/>
                  </a:lnTo>
                  <a:lnTo>
                    <a:pt x="0" y="1901571"/>
                  </a:lnTo>
                  <a:lnTo>
                    <a:pt x="0" y="0"/>
                  </a:lnTo>
                  <a:close/>
                </a:path>
              </a:pathLst>
            </a:custGeom>
            <a:blipFill>
              <a:blip r:embed="rId2"/>
              <a:stretch>
                <a:fillRect/>
              </a:stretch>
            </a:blipFill>
          </p:spPr>
          <p:txBody>
            <a:bodyPr/>
            <a:lstStyle/>
            <a:p>
              <a:endParaRPr lang="en-US"/>
            </a:p>
          </p:txBody>
        </p:sp>
      </p:grpSp>
      <p:sp>
        <p:nvSpPr>
          <p:cNvPr id="5" name="AutoShape 5"/>
          <p:cNvSpPr/>
          <p:nvPr/>
        </p:nvSpPr>
        <p:spPr>
          <a:xfrm>
            <a:off x="0" y="1677809"/>
            <a:ext cx="18288000" cy="0"/>
          </a:xfrm>
          <a:prstGeom prst="line">
            <a:avLst/>
          </a:prstGeom>
          <a:ln w="66675" cap="flat">
            <a:solidFill>
              <a:srgbClr val="015551"/>
            </a:solidFill>
            <a:prstDash val="solid"/>
            <a:headEnd type="none" w="sm" len="sm"/>
            <a:tailEnd type="none" w="sm" len="sm"/>
          </a:ln>
        </p:spPr>
        <p:txBody>
          <a:bodyPr/>
          <a:lstStyle/>
          <a:p>
            <a:endParaRPr lang="en-US"/>
          </a:p>
        </p:txBody>
      </p:sp>
      <p:sp>
        <p:nvSpPr>
          <p:cNvPr id="10" name="TextBox 10"/>
          <p:cNvSpPr txBox="1"/>
          <p:nvPr/>
        </p:nvSpPr>
        <p:spPr>
          <a:xfrm>
            <a:off x="3360942" y="389732"/>
            <a:ext cx="11566115" cy="1907061"/>
          </a:xfrm>
          <a:prstGeom prst="rect">
            <a:avLst/>
          </a:prstGeom>
        </p:spPr>
        <p:txBody>
          <a:bodyPr lIns="0" tIns="0" rIns="0" bIns="0" rtlCol="0" anchor="t">
            <a:spAutoFit/>
          </a:bodyPr>
          <a:lstStyle/>
          <a:p>
            <a:pPr algn="ctr">
              <a:lnSpc>
                <a:spcPts val="7729"/>
              </a:lnSpc>
            </a:pPr>
            <a:r>
              <a:rPr lang="en-US" sz="5560" b="1" dirty="0">
                <a:solidFill>
                  <a:srgbClr val="000000"/>
                </a:solidFill>
                <a:latin typeface="Comic Sans MS" panose="030F0702030302020204" pitchFamily="66" charset="0"/>
                <a:ea typeface="Gordita Bold"/>
                <a:cs typeface="Gordita Bold"/>
                <a:sym typeface="Gordita Bold"/>
              </a:rPr>
              <a:t>Proposed Methodology (cont..)</a:t>
            </a:r>
          </a:p>
          <a:p>
            <a:pPr algn="ctr">
              <a:lnSpc>
                <a:spcPts val="7729"/>
              </a:lnSpc>
            </a:pPr>
            <a:endParaRPr lang="en-US" sz="5560" b="1" dirty="0">
              <a:solidFill>
                <a:srgbClr val="000000"/>
              </a:solidFill>
              <a:latin typeface="Comic Sans MS" panose="030F0702030302020204" pitchFamily="66" charset="0"/>
              <a:ea typeface="Gordita Bold"/>
              <a:cs typeface="Gordita Bold"/>
              <a:sym typeface="Gordita Bold"/>
            </a:endParaRPr>
          </a:p>
        </p:txBody>
      </p:sp>
      <p:sp>
        <p:nvSpPr>
          <p:cNvPr id="12" name="TextBox 12"/>
          <p:cNvSpPr txBox="1"/>
          <p:nvPr/>
        </p:nvSpPr>
        <p:spPr>
          <a:xfrm>
            <a:off x="866189" y="1933022"/>
            <a:ext cx="16555622" cy="961263"/>
          </a:xfrm>
          <a:prstGeom prst="rect">
            <a:avLst/>
          </a:prstGeom>
        </p:spPr>
        <p:txBody>
          <a:bodyPr lIns="0" tIns="0" rIns="0" bIns="0" rtlCol="0" anchor="t">
            <a:spAutoFit/>
          </a:bodyPr>
          <a:lstStyle/>
          <a:p>
            <a:pPr marL="518160" lvl="1" indent="-259080" algn="just">
              <a:lnSpc>
                <a:spcPts val="3936"/>
              </a:lnSpc>
              <a:buFont typeface="Arial"/>
              <a:buChar char="•"/>
            </a:pPr>
            <a:r>
              <a:rPr lang="en-US" sz="2400" dirty="0">
                <a:solidFill>
                  <a:srgbClr val="000000"/>
                </a:solidFill>
                <a:latin typeface="Gordita"/>
                <a:ea typeface="Gordita"/>
                <a:cs typeface="Gordita"/>
                <a:sym typeface="Gordita"/>
              </a:rPr>
              <a:t>After evaluating the 4 set of hub genes, we sent them for machine learning and ensemble learning training.</a:t>
            </a:r>
          </a:p>
        </p:txBody>
      </p:sp>
      <p:sp>
        <p:nvSpPr>
          <p:cNvPr id="13" name="TextBox 13"/>
          <p:cNvSpPr txBox="1"/>
          <p:nvPr/>
        </p:nvSpPr>
        <p:spPr>
          <a:xfrm>
            <a:off x="1143000" y="3526748"/>
            <a:ext cx="5624275" cy="512934"/>
          </a:xfrm>
          <a:prstGeom prst="rect">
            <a:avLst/>
          </a:prstGeom>
        </p:spPr>
        <p:txBody>
          <a:bodyPr lIns="0" tIns="0" rIns="0" bIns="0" rtlCol="0" anchor="t">
            <a:spAutoFit/>
          </a:bodyPr>
          <a:lstStyle/>
          <a:p>
            <a:pPr algn="l">
              <a:lnSpc>
                <a:spcPts val="4278"/>
              </a:lnSpc>
              <a:spcBef>
                <a:spcPct val="0"/>
              </a:spcBef>
            </a:pPr>
            <a:r>
              <a:rPr lang="en-US" sz="3055" b="1" dirty="0">
                <a:solidFill>
                  <a:srgbClr val="000000"/>
                </a:solidFill>
                <a:latin typeface="Gordita Bold"/>
                <a:ea typeface="Gordita Bold"/>
                <a:cs typeface="Gordita Bold"/>
                <a:sym typeface="Gordita Bold"/>
              </a:rPr>
              <a:t>Feature Selection </a:t>
            </a:r>
          </a:p>
        </p:txBody>
      </p:sp>
      <p:grpSp>
        <p:nvGrpSpPr>
          <p:cNvPr id="14" name="Group 14"/>
          <p:cNvGrpSpPr/>
          <p:nvPr/>
        </p:nvGrpSpPr>
        <p:grpSpPr>
          <a:xfrm>
            <a:off x="1571845" y="5310318"/>
            <a:ext cx="15227323" cy="3026689"/>
            <a:chOff x="0" y="0"/>
            <a:chExt cx="20303097" cy="4035585"/>
          </a:xfrm>
        </p:grpSpPr>
        <p:grpSp>
          <p:nvGrpSpPr>
            <p:cNvPr id="15" name="Group 15"/>
            <p:cNvGrpSpPr/>
            <p:nvPr/>
          </p:nvGrpSpPr>
          <p:grpSpPr>
            <a:xfrm>
              <a:off x="0" y="130594"/>
              <a:ext cx="20303097" cy="3904991"/>
              <a:chOff x="0" y="0"/>
              <a:chExt cx="7961961" cy="1531362"/>
            </a:xfrm>
          </p:grpSpPr>
          <p:sp>
            <p:nvSpPr>
              <p:cNvPr id="16" name="Freeform 16"/>
              <p:cNvSpPr/>
              <p:nvPr/>
            </p:nvSpPr>
            <p:spPr>
              <a:xfrm>
                <a:off x="0" y="0"/>
                <a:ext cx="7961961" cy="1531362"/>
              </a:xfrm>
              <a:custGeom>
                <a:avLst/>
                <a:gdLst/>
                <a:ahLst/>
                <a:cxnLst/>
                <a:rect l="l" t="t" r="r" b="b"/>
                <a:pathLst>
                  <a:path w="7961961" h="1531362">
                    <a:moveTo>
                      <a:pt x="1467" y="0"/>
                    </a:moveTo>
                    <a:lnTo>
                      <a:pt x="7960493" y="0"/>
                    </a:lnTo>
                    <a:cubicBezTo>
                      <a:pt x="7960882" y="0"/>
                      <a:pt x="7961255" y="155"/>
                      <a:pt x="7961531" y="430"/>
                    </a:cubicBezTo>
                    <a:cubicBezTo>
                      <a:pt x="7961806" y="705"/>
                      <a:pt x="7961961" y="1078"/>
                      <a:pt x="7961961" y="1467"/>
                    </a:cubicBezTo>
                    <a:lnTo>
                      <a:pt x="7961961" y="1529894"/>
                    </a:lnTo>
                    <a:cubicBezTo>
                      <a:pt x="7961961" y="1530283"/>
                      <a:pt x="7961806" y="1530657"/>
                      <a:pt x="7961531" y="1530932"/>
                    </a:cubicBezTo>
                    <a:cubicBezTo>
                      <a:pt x="7961255" y="1531207"/>
                      <a:pt x="7960882" y="1531362"/>
                      <a:pt x="7960493" y="1531362"/>
                    </a:cubicBezTo>
                    <a:lnTo>
                      <a:pt x="1467" y="1531362"/>
                    </a:lnTo>
                    <a:cubicBezTo>
                      <a:pt x="1078" y="1531362"/>
                      <a:pt x="705" y="1531207"/>
                      <a:pt x="430" y="1530932"/>
                    </a:cubicBezTo>
                    <a:cubicBezTo>
                      <a:pt x="155" y="1530657"/>
                      <a:pt x="0" y="1530283"/>
                      <a:pt x="0" y="1529894"/>
                    </a:cubicBezTo>
                    <a:lnTo>
                      <a:pt x="0" y="1467"/>
                    </a:lnTo>
                    <a:cubicBezTo>
                      <a:pt x="0" y="1078"/>
                      <a:pt x="155" y="705"/>
                      <a:pt x="430" y="430"/>
                    </a:cubicBezTo>
                    <a:cubicBezTo>
                      <a:pt x="705" y="155"/>
                      <a:pt x="1078" y="0"/>
                      <a:pt x="1467" y="0"/>
                    </a:cubicBezTo>
                    <a:close/>
                  </a:path>
                </a:pathLst>
              </a:custGeom>
              <a:solidFill>
                <a:srgbClr val="FFEFEF"/>
              </a:solidFill>
              <a:ln w="28575" cap="sq">
                <a:solidFill>
                  <a:srgbClr val="FFC7F2"/>
                </a:solidFill>
                <a:prstDash val="solid"/>
                <a:miter/>
              </a:ln>
            </p:spPr>
            <p:txBody>
              <a:bodyPr/>
              <a:lstStyle/>
              <a:p>
                <a:endParaRPr lang="en-US"/>
              </a:p>
            </p:txBody>
          </p:sp>
          <p:sp>
            <p:nvSpPr>
              <p:cNvPr id="17" name="TextBox 17"/>
              <p:cNvSpPr txBox="1"/>
              <p:nvPr/>
            </p:nvSpPr>
            <p:spPr>
              <a:xfrm>
                <a:off x="0" y="-38100"/>
                <a:ext cx="7961961" cy="1569462"/>
              </a:xfrm>
              <a:prstGeom prst="rect">
                <a:avLst/>
              </a:prstGeom>
            </p:spPr>
            <p:txBody>
              <a:bodyPr lIns="48876" tIns="48876" rIns="48876" bIns="48876" rtlCol="0" anchor="ctr"/>
              <a:lstStyle/>
              <a:p>
                <a:pPr algn="ctr">
                  <a:lnSpc>
                    <a:spcPts val="2305"/>
                  </a:lnSpc>
                  <a:spcBef>
                    <a:spcPct val="0"/>
                  </a:spcBef>
                </a:pPr>
                <a:endParaRPr/>
              </a:p>
            </p:txBody>
          </p:sp>
        </p:grpSp>
        <p:grpSp>
          <p:nvGrpSpPr>
            <p:cNvPr id="18" name="Group 18"/>
            <p:cNvGrpSpPr/>
            <p:nvPr/>
          </p:nvGrpSpPr>
          <p:grpSpPr>
            <a:xfrm>
              <a:off x="0" y="0"/>
              <a:ext cx="20303097" cy="799408"/>
              <a:chOff x="0" y="0"/>
              <a:chExt cx="7961961" cy="313492"/>
            </a:xfrm>
          </p:grpSpPr>
          <p:sp>
            <p:nvSpPr>
              <p:cNvPr id="19" name="Freeform 19"/>
              <p:cNvSpPr/>
              <p:nvPr/>
            </p:nvSpPr>
            <p:spPr>
              <a:xfrm>
                <a:off x="0" y="0"/>
                <a:ext cx="7961961" cy="313492"/>
              </a:xfrm>
              <a:custGeom>
                <a:avLst/>
                <a:gdLst/>
                <a:ahLst/>
                <a:cxnLst/>
                <a:rect l="l" t="t" r="r" b="b"/>
                <a:pathLst>
                  <a:path w="7961961" h="313492">
                    <a:moveTo>
                      <a:pt x="1467" y="0"/>
                    </a:moveTo>
                    <a:lnTo>
                      <a:pt x="7960493" y="0"/>
                    </a:lnTo>
                    <a:cubicBezTo>
                      <a:pt x="7960882" y="0"/>
                      <a:pt x="7961255" y="155"/>
                      <a:pt x="7961531" y="430"/>
                    </a:cubicBezTo>
                    <a:cubicBezTo>
                      <a:pt x="7961806" y="705"/>
                      <a:pt x="7961961" y="1078"/>
                      <a:pt x="7961961" y="1467"/>
                    </a:cubicBezTo>
                    <a:lnTo>
                      <a:pt x="7961961" y="312024"/>
                    </a:lnTo>
                    <a:cubicBezTo>
                      <a:pt x="7961961" y="312414"/>
                      <a:pt x="7961806" y="312787"/>
                      <a:pt x="7961531" y="313062"/>
                    </a:cubicBezTo>
                    <a:cubicBezTo>
                      <a:pt x="7961255" y="313337"/>
                      <a:pt x="7960882" y="313492"/>
                      <a:pt x="7960493" y="313492"/>
                    </a:cubicBezTo>
                    <a:lnTo>
                      <a:pt x="1467" y="313492"/>
                    </a:lnTo>
                    <a:cubicBezTo>
                      <a:pt x="1078" y="313492"/>
                      <a:pt x="705" y="313337"/>
                      <a:pt x="430" y="313062"/>
                    </a:cubicBezTo>
                    <a:cubicBezTo>
                      <a:pt x="155" y="312787"/>
                      <a:pt x="0" y="312414"/>
                      <a:pt x="0" y="312024"/>
                    </a:cubicBezTo>
                    <a:lnTo>
                      <a:pt x="0" y="1467"/>
                    </a:lnTo>
                    <a:cubicBezTo>
                      <a:pt x="0" y="1078"/>
                      <a:pt x="155" y="705"/>
                      <a:pt x="430" y="430"/>
                    </a:cubicBezTo>
                    <a:cubicBezTo>
                      <a:pt x="705" y="155"/>
                      <a:pt x="1078" y="0"/>
                      <a:pt x="1467" y="0"/>
                    </a:cubicBezTo>
                    <a:close/>
                  </a:path>
                </a:pathLst>
              </a:custGeom>
              <a:solidFill>
                <a:srgbClr val="FFEFEF"/>
              </a:solidFill>
              <a:ln w="19050" cap="sq">
                <a:solidFill>
                  <a:srgbClr val="FFC7F2"/>
                </a:solidFill>
                <a:prstDash val="solid"/>
                <a:miter/>
              </a:ln>
            </p:spPr>
            <p:txBody>
              <a:bodyPr/>
              <a:lstStyle/>
              <a:p>
                <a:endParaRPr lang="en-US"/>
              </a:p>
            </p:txBody>
          </p:sp>
          <p:sp>
            <p:nvSpPr>
              <p:cNvPr id="20" name="TextBox 20"/>
              <p:cNvSpPr txBox="1"/>
              <p:nvPr/>
            </p:nvSpPr>
            <p:spPr>
              <a:xfrm>
                <a:off x="0" y="-47625"/>
                <a:ext cx="7961961" cy="361117"/>
              </a:xfrm>
              <a:prstGeom prst="rect">
                <a:avLst/>
              </a:prstGeom>
            </p:spPr>
            <p:txBody>
              <a:bodyPr lIns="28437" tIns="28437" rIns="28437" bIns="28437" rtlCol="0" anchor="ctr"/>
              <a:lstStyle/>
              <a:p>
                <a:pPr algn="ctr">
                  <a:lnSpc>
                    <a:spcPts val="2725"/>
                  </a:lnSpc>
                  <a:spcBef>
                    <a:spcPct val="0"/>
                  </a:spcBef>
                </a:pPr>
                <a:endParaRPr/>
              </a:p>
            </p:txBody>
          </p:sp>
        </p:grpSp>
        <p:sp>
          <p:nvSpPr>
            <p:cNvPr id="21" name="TextBox 21"/>
            <p:cNvSpPr txBox="1"/>
            <p:nvPr/>
          </p:nvSpPr>
          <p:spPr>
            <a:xfrm>
              <a:off x="2476248" y="114377"/>
              <a:ext cx="15757001" cy="575550"/>
            </a:xfrm>
            <a:prstGeom prst="rect">
              <a:avLst/>
            </a:prstGeom>
          </p:spPr>
          <p:txBody>
            <a:bodyPr lIns="0" tIns="0" rIns="0" bIns="0" rtlCol="0" anchor="t">
              <a:spAutoFit/>
            </a:bodyPr>
            <a:lstStyle/>
            <a:p>
              <a:pPr algn="ctr">
                <a:lnSpc>
                  <a:spcPts val="3507"/>
                </a:lnSpc>
                <a:spcBef>
                  <a:spcPct val="0"/>
                </a:spcBef>
              </a:pPr>
              <a:r>
                <a:rPr lang="en-US" sz="2505" b="1">
                  <a:solidFill>
                    <a:srgbClr val="000000"/>
                  </a:solidFill>
                  <a:latin typeface="Poppins Semi-Bold"/>
                  <a:ea typeface="Poppins Semi-Bold"/>
                  <a:cs typeface="Poppins Semi-Bold"/>
                  <a:sym typeface="Poppins Semi-Bold"/>
                </a:rPr>
                <a:t>Feature Selection</a:t>
              </a:r>
            </a:p>
          </p:txBody>
        </p:sp>
        <p:grpSp>
          <p:nvGrpSpPr>
            <p:cNvPr id="22" name="Group 22"/>
            <p:cNvGrpSpPr/>
            <p:nvPr/>
          </p:nvGrpSpPr>
          <p:grpSpPr>
            <a:xfrm rot="5400000">
              <a:off x="14917791" y="-1730290"/>
              <a:ext cx="865253" cy="8071915"/>
              <a:chOff x="0" y="0"/>
              <a:chExt cx="150067" cy="1399974"/>
            </a:xfrm>
          </p:grpSpPr>
          <p:sp>
            <p:nvSpPr>
              <p:cNvPr id="23" name="Freeform 23"/>
              <p:cNvSpPr/>
              <p:nvPr/>
            </p:nvSpPr>
            <p:spPr>
              <a:xfrm>
                <a:off x="0" y="0"/>
                <a:ext cx="150067" cy="1399974"/>
              </a:xfrm>
              <a:custGeom>
                <a:avLst/>
                <a:gdLst/>
                <a:ahLst/>
                <a:cxnLst/>
                <a:rect l="l" t="t" r="r" b="b"/>
                <a:pathLst>
                  <a:path w="150067" h="1399974">
                    <a:moveTo>
                      <a:pt x="59651" y="0"/>
                    </a:moveTo>
                    <a:lnTo>
                      <a:pt x="90417" y="0"/>
                    </a:lnTo>
                    <a:cubicBezTo>
                      <a:pt x="123361" y="0"/>
                      <a:pt x="150067" y="26706"/>
                      <a:pt x="150067" y="59651"/>
                    </a:cubicBezTo>
                    <a:lnTo>
                      <a:pt x="150067" y="1340324"/>
                    </a:lnTo>
                    <a:cubicBezTo>
                      <a:pt x="150067" y="1373268"/>
                      <a:pt x="123361" y="1399974"/>
                      <a:pt x="90417" y="1399974"/>
                    </a:cubicBezTo>
                    <a:lnTo>
                      <a:pt x="59651" y="1399974"/>
                    </a:lnTo>
                    <a:cubicBezTo>
                      <a:pt x="26706" y="1399974"/>
                      <a:pt x="0" y="1373268"/>
                      <a:pt x="0" y="1340324"/>
                    </a:cubicBezTo>
                    <a:lnTo>
                      <a:pt x="0" y="59651"/>
                    </a:lnTo>
                    <a:cubicBezTo>
                      <a:pt x="0" y="26706"/>
                      <a:pt x="26706" y="0"/>
                      <a:pt x="59651" y="0"/>
                    </a:cubicBezTo>
                    <a:close/>
                  </a:path>
                </a:pathLst>
              </a:custGeom>
              <a:solidFill>
                <a:srgbClr val="F9FFF1"/>
              </a:solidFill>
              <a:ln w="19050" cap="sq">
                <a:solidFill>
                  <a:srgbClr val="F7C696"/>
                </a:solidFill>
                <a:prstDash val="solid"/>
                <a:miter/>
              </a:ln>
            </p:spPr>
            <p:txBody>
              <a:bodyPr/>
              <a:lstStyle/>
              <a:p>
                <a:endParaRPr lang="en-US"/>
              </a:p>
            </p:txBody>
          </p:sp>
          <p:sp>
            <p:nvSpPr>
              <p:cNvPr id="24" name="TextBox 24"/>
              <p:cNvSpPr txBox="1"/>
              <p:nvPr/>
            </p:nvSpPr>
            <p:spPr>
              <a:xfrm>
                <a:off x="0" y="-38100"/>
                <a:ext cx="150067" cy="1438074"/>
              </a:xfrm>
              <a:prstGeom prst="rect">
                <a:avLst/>
              </a:prstGeom>
            </p:spPr>
            <p:txBody>
              <a:bodyPr lIns="108046" tIns="108046" rIns="108046" bIns="108046" rtlCol="0" anchor="ctr"/>
              <a:lstStyle/>
              <a:p>
                <a:pPr algn="ctr">
                  <a:lnSpc>
                    <a:spcPts val="2305"/>
                  </a:lnSpc>
                  <a:spcBef>
                    <a:spcPct val="0"/>
                  </a:spcBef>
                </a:pPr>
                <a:endParaRPr/>
              </a:p>
            </p:txBody>
          </p:sp>
        </p:grpSp>
        <p:sp>
          <p:nvSpPr>
            <p:cNvPr id="25" name="TextBox 25"/>
            <p:cNvSpPr txBox="1"/>
            <p:nvPr/>
          </p:nvSpPr>
          <p:spPr>
            <a:xfrm>
              <a:off x="11404274" y="2018588"/>
              <a:ext cx="7859023" cy="526534"/>
            </a:xfrm>
            <a:prstGeom prst="rect">
              <a:avLst/>
            </a:prstGeom>
          </p:spPr>
          <p:txBody>
            <a:bodyPr lIns="0" tIns="0" rIns="0" bIns="0" rtlCol="0" anchor="t">
              <a:spAutoFit/>
            </a:bodyPr>
            <a:lstStyle/>
            <a:p>
              <a:pPr algn="ctr">
                <a:lnSpc>
                  <a:spcPts val="3302"/>
                </a:lnSpc>
                <a:spcBef>
                  <a:spcPct val="0"/>
                </a:spcBef>
              </a:pPr>
              <a:r>
                <a:rPr lang="en-US" sz="2358" b="1" dirty="0" err="1">
                  <a:solidFill>
                    <a:srgbClr val="000000"/>
                  </a:solidFill>
                  <a:latin typeface="Canva Sans Bold"/>
                  <a:ea typeface="Canva Sans Bold"/>
                  <a:cs typeface="Canva Sans Bold"/>
                  <a:sym typeface="Canva Sans Bold"/>
                </a:rPr>
                <a:t>mRMR</a:t>
              </a:r>
              <a:r>
                <a:rPr lang="en-US" sz="2358" b="1" dirty="0">
                  <a:solidFill>
                    <a:srgbClr val="000000"/>
                  </a:solidFill>
                  <a:latin typeface="Canva Sans Bold"/>
                  <a:ea typeface="Canva Sans Bold"/>
                  <a:cs typeface="Canva Sans Bold"/>
                  <a:sym typeface="Canva Sans Bold"/>
                </a:rPr>
                <a:t> </a:t>
              </a:r>
            </a:p>
          </p:txBody>
        </p:sp>
        <p:grpSp>
          <p:nvGrpSpPr>
            <p:cNvPr id="26" name="Group 26"/>
            <p:cNvGrpSpPr/>
            <p:nvPr/>
          </p:nvGrpSpPr>
          <p:grpSpPr>
            <a:xfrm rot="5400000">
              <a:off x="5264474" y="-3057183"/>
              <a:ext cx="847630" cy="8951450"/>
              <a:chOff x="0" y="0"/>
              <a:chExt cx="147360" cy="1556203"/>
            </a:xfrm>
          </p:grpSpPr>
          <p:sp>
            <p:nvSpPr>
              <p:cNvPr id="27" name="Freeform 27"/>
              <p:cNvSpPr/>
              <p:nvPr/>
            </p:nvSpPr>
            <p:spPr>
              <a:xfrm>
                <a:off x="0" y="0"/>
                <a:ext cx="147360" cy="1556203"/>
              </a:xfrm>
              <a:custGeom>
                <a:avLst/>
                <a:gdLst/>
                <a:ahLst/>
                <a:cxnLst/>
                <a:rect l="l" t="t" r="r" b="b"/>
                <a:pathLst>
                  <a:path w="147360" h="1556203">
                    <a:moveTo>
                      <a:pt x="60891" y="0"/>
                    </a:moveTo>
                    <a:lnTo>
                      <a:pt x="86469" y="0"/>
                    </a:lnTo>
                    <a:cubicBezTo>
                      <a:pt x="120098" y="0"/>
                      <a:pt x="147360" y="27262"/>
                      <a:pt x="147360" y="60891"/>
                    </a:cubicBezTo>
                    <a:lnTo>
                      <a:pt x="147360" y="1495313"/>
                    </a:lnTo>
                    <a:cubicBezTo>
                      <a:pt x="147360" y="1511462"/>
                      <a:pt x="140945" y="1526950"/>
                      <a:pt x="129525" y="1538369"/>
                    </a:cubicBezTo>
                    <a:cubicBezTo>
                      <a:pt x="118106" y="1549788"/>
                      <a:pt x="102618" y="1556203"/>
                      <a:pt x="86469" y="1556203"/>
                    </a:cubicBezTo>
                    <a:lnTo>
                      <a:pt x="60891" y="1556203"/>
                    </a:lnTo>
                    <a:cubicBezTo>
                      <a:pt x="44741" y="1556203"/>
                      <a:pt x="29254" y="1549788"/>
                      <a:pt x="17834" y="1538369"/>
                    </a:cubicBezTo>
                    <a:cubicBezTo>
                      <a:pt x="6415" y="1526950"/>
                      <a:pt x="0" y="1511462"/>
                      <a:pt x="0" y="1495313"/>
                    </a:cubicBezTo>
                    <a:lnTo>
                      <a:pt x="0" y="60891"/>
                    </a:lnTo>
                    <a:cubicBezTo>
                      <a:pt x="0" y="44741"/>
                      <a:pt x="6415" y="29254"/>
                      <a:pt x="17834" y="17834"/>
                    </a:cubicBezTo>
                    <a:cubicBezTo>
                      <a:pt x="29254" y="6415"/>
                      <a:pt x="44741" y="0"/>
                      <a:pt x="60891" y="0"/>
                    </a:cubicBezTo>
                    <a:close/>
                  </a:path>
                </a:pathLst>
              </a:custGeom>
              <a:solidFill>
                <a:srgbClr val="F9FFF1"/>
              </a:solidFill>
              <a:ln w="19050" cap="sq">
                <a:solidFill>
                  <a:srgbClr val="F7C696"/>
                </a:solidFill>
                <a:prstDash val="solid"/>
                <a:miter/>
              </a:ln>
            </p:spPr>
            <p:txBody>
              <a:bodyPr/>
              <a:lstStyle/>
              <a:p>
                <a:endParaRPr lang="en-US"/>
              </a:p>
            </p:txBody>
          </p:sp>
          <p:sp>
            <p:nvSpPr>
              <p:cNvPr id="28" name="TextBox 28"/>
              <p:cNvSpPr txBox="1"/>
              <p:nvPr/>
            </p:nvSpPr>
            <p:spPr>
              <a:xfrm>
                <a:off x="0" y="-38100"/>
                <a:ext cx="147360" cy="1594303"/>
              </a:xfrm>
              <a:prstGeom prst="rect">
                <a:avLst/>
              </a:prstGeom>
            </p:spPr>
            <p:txBody>
              <a:bodyPr lIns="107790" tIns="107790" rIns="107790" bIns="107790" rtlCol="0" anchor="ctr"/>
              <a:lstStyle/>
              <a:p>
                <a:pPr algn="ctr">
                  <a:lnSpc>
                    <a:spcPts val="2305"/>
                  </a:lnSpc>
                  <a:spcBef>
                    <a:spcPct val="0"/>
                  </a:spcBef>
                </a:pPr>
                <a:endParaRPr/>
              </a:p>
            </p:txBody>
          </p:sp>
        </p:grpSp>
        <p:sp>
          <p:nvSpPr>
            <p:cNvPr id="29" name="TextBox 29"/>
            <p:cNvSpPr txBox="1"/>
            <p:nvPr/>
          </p:nvSpPr>
          <p:spPr>
            <a:xfrm>
              <a:off x="1382136" y="1167708"/>
              <a:ext cx="8553399" cy="527068"/>
            </a:xfrm>
            <a:prstGeom prst="rect">
              <a:avLst/>
            </a:prstGeom>
          </p:spPr>
          <p:txBody>
            <a:bodyPr lIns="0" tIns="0" rIns="0" bIns="0" rtlCol="0" anchor="t">
              <a:spAutoFit/>
            </a:bodyPr>
            <a:lstStyle/>
            <a:p>
              <a:pPr algn="ctr">
                <a:lnSpc>
                  <a:spcPts val="3295"/>
                </a:lnSpc>
                <a:spcBef>
                  <a:spcPct val="0"/>
                </a:spcBef>
              </a:pPr>
              <a:r>
                <a:rPr lang="en-US" sz="2354" b="1" dirty="0">
                  <a:solidFill>
                    <a:srgbClr val="000000"/>
                  </a:solidFill>
                  <a:latin typeface="Canva Sans Bold"/>
                  <a:ea typeface="Canva Sans Bold"/>
                  <a:cs typeface="Canva Sans Bold"/>
                  <a:sym typeface="Canva Sans Bold"/>
                </a:rPr>
                <a:t>Pearson Correlation </a:t>
              </a:r>
            </a:p>
          </p:txBody>
        </p:sp>
        <p:grpSp>
          <p:nvGrpSpPr>
            <p:cNvPr id="30" name="Group 30"/>
            <p:cNvGrpSpPr/>
            <p:nvPr/>
          </p:nvGrpSpPr>
          <p:grpSpPr>
            <a:xfrm rot="5400000">
              <a:off x="5285457" y="-2073222"/>
              <a:ext cx="844399" cy="8912714"/>
              <a:chOff x="0" y="0"/>
              <a:chExt cx="146798" cy="1549469"/>
            </a:xfrm>
          </p:grpSpPr>
          <p:sp>
            <p:nvSpPr>
              <p:cNvPr id="31" name="Freeform 31"/>
              <p:cNvSpPr/>
              <p:nvPr/>
            </p:nvSpPr>
            <p:spPr>
              <a:xfrm>
                <a:off x="0" y="0"/>
                <a:ext cx="146798" cy="1549469"/>
              </a:xfrm>
              <a:custGeom>
                <a:avLst/>
                <a:gdLst/>
                <a:ahLst/>
                <a:cxnLst/>
                <a:rect l="l" t="t" r="r" b="b"/>
                <a:pathLst>
                  <a:path w="146798" h="1549469">
                    <a:moveTo>
                      <a:pt x="61124" y="0"/>
                    </a:moveTo>
                    <a:lnTo>
                      <a:pt x="85675" y="0"/>
                    </a:lnTo>
                    <a:cubicBezTo>
                      <a:pt x="101886" y="0"/>
                      <a:pt x="117433" y="6440"/>
                      <a:pt x="128896" y="17903"/>
                    </a:cubicBezTo>
                    <a:cubicBezTo>
                      <a:pt x="140358" y="29366"/>
                      <a:pt x="146798" y="44913"/>
                      <a:pt x="146798" y="61124"/>
                    </a:cubicBezTo>
                    <a:lnTo>
                      <a:pt x="146798" y="1488346"/>
                    </a:lnTo>
                    <a:cubicBezTo>
                      <a:pt x="146798" y="1504557"/>
                      <a:pt x="140358" y="1520104"/>
                      <a:pt x="128896" y="1531567"/>
                    </a:cubicBezTo>
                    <a:cubicBezTo>
                      <a:pt x="117433" y="1543029"/>
                      <a:pt x="101886" y="1549469"/>
                      <a:pt x="85675" y="1549469"/>
                    </a:cubicBezTo>
                    <a:lnTo>
                      <a:pt x="61124" y="1549469"/>
                    </a:lnTo>
                    <a:cubicBezTo>
                      <a:pt x="44913" y="1549469"/>
                      <a:pt x="29366" y="1543029"/>
                      <a:pt x="17903" y="1531567"/>
                    </a:cubicBezTo>
                    <a:cubicBezTo>
                      <a:pt x="6440" y="1520104"/>
                      <a:pt x="0" y="1504557"/>
                      <a:pt x="0" y="1488346"/>
                    </a:cubicBezTo>
                    <a:lnTo>
                      <a:pt x="0" y="61124"/>
                    </a:lnTo>
                    <a:cubicBezTo>
                      <a:pt x="0" y="44913"/>
                      <a:pt x="6440" y="29366"/>
                      <a:pt x="17903" y="17903"/>
                    </a:cubicBezTo>
                    <a:cubicBezTo>
                      <a:pt x="29366" y="6440"/>
                      <a:pt x="44913" y="0"/>
                      <a:pt x="61124" y="0"/>
                    </a:cubicBezTo>
                    <a:close/>
                  </a:path>
                </a:pathLst>
              </a:custGeom>
              <a:solidFill>
                <a:srgbClr val="F9FFF1"/>
              </a:solidFill>
              <a:ln w="19050" cap="sq">
                <a:solidFill>
                  <a:srgbClr val="F7C696"/>
                </a:solidFill>
                <a:prstDash val="solid"/>
                <a:miter/>
              </a:ln>
            </p:spPr>
            <p:txBody>
              <a:bodyPr/>
              <a:lstStyle/>
              <a:p>
                <a:endParaRPr lang="en-US"/>
              </a:p>
            </p:txBody>
          </p:sp>
          <p:sp>
            <p:nvSpPr>
              <p:cNvPr id="32" name="TextBox 32"/>
              <p:cNvSpPr txBox="1"/>
              <p:nvPr/>
            </p:nvSpPr>
            <p:spPr>
              <a:xfrm>
                <a:off x="0" y="-38100"/>
                <a:ext cx="146798" cy="1587569"/>
              </a:xfrm>
              <a:prstGeom prst="rect">
                <a:avLst/>
              </a:prstGeom>
            </p:spPr>
            <p:txBody>
              <a:bodyPr lIns="107790" tIns="107790" rIns="107790" bIns="107790" rtlCol="0" anchor="ctr"/>
              <a:lstStyle/>
              <a:p>
                <a:pPr algn="ctr">
                  <a:lnSpc>
                    <a:spcPts val="2305"/>
                  </a:lnSpc>
                  <a:spcBef>
                    <a:spcPct val="0"/>
                  </a:spcBef>
                </a:pPr>
                <a:endParaRPr/>
              </a:p>
            </p:txBody>
          </p:sp>
        </p:grpSp>
        <p:sp>
          <p:nvSpPr>
            <p:cNvPr id="33" name="TextBox 33"/>
            <p:cNvSpPr txBox="1"/>
            <p:nvPr/>
          </p:nvSpPr>
          <p:spPr>
            <a:xfrm>
              <a:off x="1441043" y="2096357"/>
              <a:ext cx="8494495" cy="527068"/>
            </a:xfrm>
            <a:prstGeom prst="rect">
              <a:avLst/>
            </a:prstGeom>
          </p:spPr>
          <p:txBody>
            <a:bodyPr lIns="0" tIns="0" rIns="0" bIns="0" rtlCol="0" anchor="t">
              <a:spAutoFit/>
            </a:bodyPr>
            <a:lstStyle/>
            <a:p>
              <a:pPr algn="ctr">
                <a:lnSpc>
                  <a:spcPts val="3295"/>
                </a:lnSpc>
                <a:spcBef>
                  <a:spcPct val="0"/>
                </a:spcBef>
              </a:pPr>
              <a:r>
                <a:rPr lang="en-US" sz="2354" b="1" dirty="0">
                  <a:solidFill>
                    <a:srgbClr val="000000"/>
                  </a:solidFill>
                  <a:latin typeface="Canva Sans Bold"/>
                  <a:ea typeface="Canva Sans Bold"/>
                  <a:cs typeface="Canva Sans Bold"/>
                  <a:sym typeface="Canva Sans Bold"/>
                </a:rPr>
                <a:t>LASSO Regression </a:t>
              </a:r>
            </a:p>
          </p:txBody>
        </p:sp>
        <p:grpSp>
          <p:nvGrpSpPr>
            <p:cNvPr id="34" name="Group 34"/>
            <p:cNvGrpSpPr/>
            <p:nvPr/>
          </p:nvGrpSpPr>
          <p:grpSpPr>
            <a:xfrm rot="5400000">
              <a:off x="14944974" y="-2635787"/>
              <a:ext cx="810887" cy="8071915"/>
              <a:chOff x="0" y="0"/>
              <a:chExt cx="155336" cy="1546277"/>
            </a:xfrm>
          </p:grpSpPr>
          <p:sp>
            <p:nvSpPr>
              <p:cNvPr id="35" name="Freeform 35"/>
              <p:cNvSpPr/>
              <p:nvPr/>
            </p:nvSpPr>
            <p:spPr>
              <a:xfrm>
                <a:off x="0" y="0"/>
                <a:ext cx="155336" cy="1546277"/>
              </a:xfrm>
              <a:custGeom>
                <a:avLst/>
                <a:gdLst/>
                <a:ahLst/>
                <a:cxnLst/>
                <a:rect l="l" t="t" r="r" b="b"/>
                <a:pathLst>
                  <a:path w="155336" h="1546277">
                    <a:moveTo>
                      <a:pt x="63650" y="0"/>
                    </a:moveTo>
                    <a:lnTo>
                      <a:pt x="91686" y="0"/>
                    </a:lnTo>
                    <a:cubicBezTo>
                      <a:pt x="108567" y="0"/>
                      <a:pt x="124756" y="6706"/>
                      <a:pt x="136693" y="18643"/>
                    </a:cubicBezTo>
                    <a:cubicBezTo>
                      <a:pt x="148630" y="30579"/>
                      <a:pt x="155336" y="46769"/>
                      <a:pt x="155336" y="63650"/>
                    </a:cubicBezTo>
                    <a:lnTo>
                      <a:pt x="155336" y="1482627"/>
                    </a:lnTo>
                    <a:cubicBezTo>
                      <a:pt x="155336" y="1517780"/>
                      <a:pt x="126839" y="1546277"/>
                      <a:pt x="91686" y="1546277"/>
                    </a:cubicBezTo>
                    <a:lnTo>
                      <a:pt x="63650" y="1546277"/>
                    </a:lnTo>
                    <a:cubicBezTo>
                      <a:pt x="28497" y="1546277"/>
                      <a:pt x="0" y="1517780"/>
                      <a:pt x="0" y="1482627"/>
                    </a:cubicBezTo>
                    <a:lnTo>
                      <a:pt x="0" y="63650"/>
                    </a:lnTo>
                    <a:cubicBezTo>
                      <a:pt x="0" y="28497"/>
                      <a:pt x="28497" y="0"/>
                      <a:pt x="63650" y="0"/>
                    </a:cubicBezTo>
                    <a:close/>
                  </a:path>
                </a:pathLst>
              </a:custGeom>
              <a:solidFill>
                <a:srgbClr val="F9FFF1"/>
              </a:solidFill>
              <a:ln w="19050" cap="sq">
                <a:solidFill>
                  <a:srgbClr val="F7C696"/>
                </a:solidFill>
                <a:prstDash val="solid"/>
                <a:miter/>
              </a:ln>
            </p:spPr>
            <p:txBody>
              <a:bodyPr/>
              <a:lstStyle/>
              <a:p>
                <a:endParaRPr lang="en-US"/>
              </a:p>
            </p:txBody>
          </p:sp>
          <p:sp>
            <p:nvSpPr>
              <p:cNvPr id="36" name="TextBox 36"/>
              <p:cNvSpPr txBox="1"/>
              <p:nvPr/>
            </p:nvSpPr>
            <p:spPr>
              <a:xfrm>
                <a:off x="0" y="-38100"/>
                <a:ext cx="155336" cy="1584377"/>
              </a:xfrm>
              <a:prstGeom prst="rect">
                <a:avLst/>
              </a:prstGeom>
            </p:spPr>
            <p:txBody>
              <a:bodyPr lIns="97823" tIns="97823" rIns="97823" bIns="97823" rtlCol="0" anchor="ctr"/>
              <a:lstStyle/>
              <a:p>
                <a:pPr algn="ctr">
                  <a:lnSpc>
                    <a:spcPts val="2305"/>
                  </a:lnSpc>
                  <a:spcBef>
                    <a:spcPct val="0"/>
                  </a:spcBef>
                </a:pPr>
                <a:endParaRPr/>
              </a:p>
            </p:txBody>
          </p:sp>
        </p:grpSp>
        <p:sp>
          <p:nvSpPr>
            <p:cNvPr id="37" name="TextBox 37"/>
            <p:cNvSpPr txBox="1"/>
            <p:nvPr/>
          </p:nvSpPr>
          <p:spPr>
            <a:xfrm>
              <a:off x="11763397" y="1162874"/>
              <a:ext cx="7174042" cy="474593"/>
            </a:xfrm>
            <a:prstGeom prst="rect">
              <a:avLst/>
            </a:prstGeom>
          </p:spPr>
          <p:txBody>
            <a:bodyPr lIns="0" tIns="0" rIns="0" bIns="0" rtlCol="0" anchor="t">
              <a:spAutoFit/>
            </a:bodyPr>
            <a:lstStyle/>
            <a:p>
              <a:pPr algn="ctr">
                <a:lnSpc>
                  <a:spcPts val="2884"/>
                </a:lnSpc>
              </a:pPr>
              <a:r>
                <a:rPr lang="en-US" sz="2364" b="1" dirty="0" err="1">
                  <a:solidFill>
                    <a:srgbClr val="000000"/>
                  </a:solidFill>
                  <a:latin typeface="Canva Sans Bold"/>
                  <a:ea typeface="Canva Sans Bold"/>
                  <a:cs typeface="Canva Sans Bold"/>
                  <a:sym typeface="Canva Sans Bold"/>
                </a:rPr>
                <a:t>ElasticNet</a:t>
              </a:r>
              <a:r>
                <a:rPr lang="en-US" sz="2364" b="1" dirty="0">
                  <a:solidFill>
                    <a:srgbClr val="000000"/>
                  </a:solidFill>
                  <a:latin typeface="Canva Sans Bold"/>
                  <a:ea typeface="Canva Sans Bold"/>
                  <a:cs typeface="Canva Sans Bold"/>
                  <a:sym typeface="Canva Sans Bold"/>
                </a:rPr>
                <a:t> </a:t>
              </a:r>
            </a:p>
          </p:txBody>
        </p:sp>
        <p:grpSp>
          <p:nvGrpSpPr>
            <p:cNvPr id="38" name="Group 38"/>
            <p:cNvGrpSpPr/>
            <p:nvPr/>
          </p:nvGrpSpPr>
          <p:grpSpPr>
            <a:xfrm rot="5400000">
              <a:off x="10200241" y="-1105337"/>
              <a:ext cx="847492" cy="8911264"/>
              <a:chOff x="0" y="0"/>
              <a:chExt cx="147360" cy="1549469"/>
            </a:xfrm>
          </p:grpSpPr>
          <p:sp>
            <p:nvSpPr>
              <p:cNvPr id="39" name="Freeform 39"/>
              <p:cNvSpPr/>
              <p:nvPr/>
            </p:nvSpPr>
            <p:spPr>
              <a:xfrm>
                <a:off x="0" y="0"/>
                <a:ext cx="147360" cy="1549469"/>
              </a:xfrm>
              <a:custGeom>
                <a:avLst/>
                <a:gdLst/>
                <a:ahLst/>
                <a:cxnLst/>
                <a:rect l="l" t="t" r="r" b="b"/>
                <a:pathLst>
                  <a:path w="147360" h="1549469">
                    <a:moveTo>
                      <a:pt x="60901" y="0"/>
                    </a:moveTo>
                    <a:lnTo>
                      <a:pt x="86459" y="0"/>
                    </a:lnTo>
                    <a:cubicBezTo>
                      <a:pt x="120094" y="0"/>
                      <a:pt x="147360" y="27266"/>
                      <a:pt x="147360" y="60901"/>
                    </a:cubicBezTo>
                    <a:lnTo>
                      <a:pt x="147360" y="1488569"/>
                    </a:lnTo>
                    <a:cubicBezTo>
                      <a:pt x="147360" y="1522203"/>
                      <a:pt x="120094" y="1549469"/>
                      <a:pt x="86459" y="1549469"/>
                    </a:cubicBezTo>
                    <a:lnTo>
                      <a:pt x="60901" y="1549469"/>
                    </a:lnTo>
                    <a:cubicBezTo>
                      <a:pt x="27266" y="1549469"/>
                      <a:pt x="0" y="1522203"/>
                      <a:pt x="0" y="1488569"/>
                    </a:cubicBezTo>
                    <a:lnTo>
                      <a:pt x="0" y="60901"/>
                    </a:lnTo>
                    <a:cubicBezTo>
                      <a:pt x="0" y="27266"/>
                      <a:pt x="27266" y="0"/>
                      <a:pt x="60901" y="0"/>
                    </a:cubicBezTo>
                    <a:close/>
                  </a:path>
                </a:pathLst>
              </a:custGeom>
              <a:solidFill>
                <a:srgbClr val="F9FFF1"/>
              </a:solidFill>
              <a:ln w="19050" cap="sq">
                <a:solidFill>
                  <a:srgbClr val="F7C696"/>
                </a:solidFill>
                <a:prstDash val="solid"/>
                <a:miter/>
              </a:ln>
            </p:spPr>
            <p:txBody>
              <a:bodyPr/>
              <a:lstStyle/>
              <a:p>
                <a:endParaRPr lang="en-US"/>
              </a:p>
            </p:txBody>
          </p:sp>
          <p:sp>
            <p:nvSpPr>
              <p:cNvPr id="40" name="TextBox 40"/>
              <p:cNvSpPr txBox="1"/>
              <p:nvPr/>
            </p:nvSpPr>
            <p:spPr>
              <a:xfrm>
                <a:off x="0" y="-38100"/>
                <a:ext cx="147360" cy="1587569"/>
              </a:xfrm>
              <a:prstGeom prst="rect">
                <a:avLst/>
              </a:prstGeom>
            </p:spPr>
            <p:txBody>
              <a:bodyPr lIns="107772" tIns="107772" rIns="107772" bIns="107772" rtlCol="0" anchor="ctr"/>
              <a:lstStyle/>
              <a:p>
                <a:pPr algn="ctr">
                  <a:lnSpc>
                    <a:spcPts val="2305"/>
                  </a:lnSpc>
                  <a:spcBef>
                    <a:spcPct val="0"/>
                  </a:spcBef>
                </a:pPr>
                <a:endParaRPr/>
              </a:p>
            </p:txBody>
          </p:sp>
        </p:grpSp>
        <p:sp>
          <p:nvSpPr>
            <p:cNvPr id="41" name="TextBox 41"/>
            <p:cNvSpPr txBox="1"/>
            <p:nvPr/>
          </p:nvSpPr>
          <p:spPr>
            <a:xfrm>
              <a:off x="6366487" y="3059334"/>
              <a:ext cx="8515000" cy="527068"/>
            </a:xfrm>
            <a:prstGeom prst="rect">
              <a:avLst/>
            </a:prstGeom>
          </p:spPr>
          <p:txBody>
            <a:bodyPr lIns="0" tIns="0" rIns="0" bIns="0" rtlCol="0" anchor="t">
              <a:spAutoFit/>
            </a:bodyPr>
            <a:lstStyle/>
            <a:p>
              <a:pPr algn="ctr">
                <a:lnSpc>
                  <a:spcPts val="3295"/>
                </a:lnSpc>
                <a:spcBef>
                  <a:spcPct val="0"/>
                </a:spcBef>
              </a:pPr>
              <a:r>
                <a:rPr lang="en-US" sz="2353" b="1" dirty="0">
                  <a:solidFill>
                    <a:srgbClr val="000000"/>
                  </a:solidFill>
                  <a:latin typeface="Canva Sans Bold"/>
                  <a:ea typeface="Canva Sans Bold"/>
                  <a:cs typeface="Canva Sans Bold"/>
                  <a:sym typeface="Canva Sans Bold"/>
                </a:rPr>
                <a:t>Mutual Information </a:t>
              </a:r>
            </a:p>
          </p:txBody>
        </p:sp>
      </p:grpSp>
      <p:sp>
        <p:nvSpPr>
          <p:cNvPr id="42" name="TextBox 42"/>
          <p:cNvSpPr txBox="1"/>
          <p:nvPr/>
        </p:nvSpPr>
        <p:spPr>
          <a:xfrm>
            <a:off x="866189" y="4150168"/>
            <a:ext cx="16638634" cy="919226"/>
          </a:xfrm>
          <a:prstGeom prst="rect">
            <a:avLst/>
          </a:prstGeom>
        </p:spPr>
        <p:txBody>
          <a:bodyPr lIns="0" tIns="0" rIns="0" bIns="0" rtlCol="0" anchor="t">
            <a:spAutoFit/>
          </a:bodyPr>
          <a:lstStyle/>
          <a:p>
            <a:pPr marL="496571" lvl="1" indent="-248285" algn="just">
              <a:lnSpc>
                <a:spcPts val="3772"/>
              </a:lnSpc>
              <a:buFont typeface="Arial"/>
              <a:buChar char="•"/>
            </a:pPr>
            <a:r>
              <a:rPr lang="en-US" sz="2300">
                <a:solidFill>
                  <a:srgbClr val="000000"/>
                </a:solidFill>
                <a:latin typeface="Gordita"/>
                <a:ea typeface="Gordita"/>
                <a:cs typeface="Gordita"/>
                <a:sym typeface="Gordita"/>
              </a:rPr>
              <a:t>In this step 5 feature selections were applied in our DEGs and then we found 5 set of features (gene signatures).</a:t>
            </a:r>
          </a:p>
        </p:txBody>
      </p:sp>
      <p:sp>
        <p:nvSpPr>
          <p:cNvPr id="43" name="TextBox 43"/>
          <p:cNvSpPr txBox="1"/>
          <p:nvPr/>
        </p:nvSpPr>
        <p:spPr>
          <a:xfrm>
            <a:off x="2470263" y="8460072"/>
            <a:ext cx="13347473" cy="356444"/>
          </a:xfrm>
          <a:prstGeom prst="rect">
            <a:avLst/>
          </a:prstGeom>
        </p:spPr>
        <p:txBody>
          <a:bodyPr lIns="0" tIns="0" rIns="0" bIns="0" rtlCol="0" anchor="t">
            <a:spAutoFit/>
          </a:bodyPr>
          <a:lstStyle/>
          <a:p>
            <a:pPr algn="ctr">
              <a:lnSpc>
                <a:spcPts val="3022"/>
              </a:lnSpc>
              <a:spcBef>
                <a:spcPct val="0"/>
              </a:spcBef>
            </a:pPr>
            <a:r>
              <a:rPr lang="en-US" sz="2200" b="1" dirty="0">
                <a:solidFill>
                  <a:srgbClr val="000000"/>
                </a:solidFill>
                <a:latin typeface="Century" panose="02040604050505020304" pitchFamily="18" charset="0"/>
                <a:ea typeface="Gordita"/>
                <a:cs typeface="Gordita"/>
                <a:sym typeface="Gordita"/>
              </a:rPr>
              <a:t>Figure 4.12: Feature selection methods and quantity of the features with each method</a:t>
            </a:r>
          </a:p>
        </p:txBody>
      </p:sp>
      <p:sp>
        <p:nvSpPr>
          <p:cNvPr id="44" name="Freeform 8">
            <a:extLst>
              <a:ext uri="{FF2B5EF4-FFF2-40B4-BE49-F238E27FC236}">
                <a16:creationId xmlns:a16="http://schemas.microsoft.com/office/drawing/2014/main" id="{7D41C3B7-9E8F-C79A-913E-5E21063AA735}"/>
              </a:ext>
            </a:extLst>
          </p:cNvPr>
          <p:cNvSpPr/>
          <p:nvPr/>
        </p:nvSpPr>
        <p:spPr>
          <a:xfrm>
            <a:off x="-152400" y="9004545"/>
            <a:ext cx="18592800" cy="1898659"/>
          </a:xfrm>
          <a:custGeom>
            <a:avLst/>
            <a:gdLst/>
            <a:ahLst/>
            <a:cxnLst/>
            <a:rect l="l" t="t" r="r" b="b"/>
            <a:pathLst>
              <a:path w="18592800" h="1898659">
                <a:moveTo>
                  <a:pt x="0" y="0"/>
                </a:moveTo>
                <a:lnTo>
                  <a:pt x="18592800" y="0"/>
                </a:lnTo>
                <a:lnTo>
                  <a:pt x="18592800" y="1898659"/>
                </a:lnTo>
                <a:lnTo>
                  <a:pt x="0" y="1898659"/>
                </a:lnTo>
                <a:lnTo>
                  <a:pt x="0" y="0"/>
                </a:lnTo>
                <a:close/>
              </a:path>
            </a:pathLst>
          </a:custGeom>
          <a:blipFill>
            <a:blip r:embed="rId3">
              <a:extLst>
                <a:ext uri="{96DAC541-7B7A-43D3-8B79-37D633B846F1}">
                  <asvg:svgBlip xmlns:asvg="http://schemas.microsoft.com/office/drawing/2016/SVG/main" r:embed="rId4"/>
                </a:ext>
              </a:extLst>
            </a:blip>
            <a:stretch>
              <a:fillRect l="-7160" r="-7160"/>
            </a:stretch>
          </a:blipFill>
        </p:spPr>
        <p:txBody>
          <a:bodyPr/>
          <a:lstStyle/>
          <a:p>
            <a:endParaRPr lang="en-US"/>
          </a:p>
        </p:txBody>
      </p:sp>
      <p:sp>
        <p:nvSpPr>
          <p:cNvPr id="45" name="TextBox 9">
            <a:extLst>
              <a:ext uri="{FF2B5EF4-FFF2-40B4-BE49-F238E27FC236}">
                <a16:creationId xmlns:a16="http://schemas.microsoft.com/office/drawing/2014/main" id="{95F89156-EAC3-C7F8-3E41-D808CB8BE637}"/>
              </a:ext>
            </a:extLst>
          </p:cNvPr>
          <p:cNvSpPr txBox="1"/>
          <p:nvPr/>
        </p:nvSpPr>
        <p:spPr>
          <a:xfrm>
            <a:off x="3718072" y="9391899"/>
            <a:ext cx="10851856" cy="561975"/>
          </a:xfrm>
          <a:prstGeom prst="rect">
            <a:avLst/>
          </a:prstGeom>
        </p:spPr>
        <p:txBody>
          <a:bodyPr lIns="0" tIns="0" rIns="0" bIns="0" rtlCol="0" anchor="t">
            <a:spAutoFit/>
          </a:bodyPr>
          <a:lstStyle/>
          <a:p>
            <a:pPr algn="ctr">
              <a:lnSpc>
                <a:spcPts val="4199"/>
              </a:lnSpc>
            </a:pPr>
            <a:r>
              <a:rPr lang="en-US" sz="2999">
                <a:solidFill>
                  <a:srgbClr val="FFFFFF"/>
                </a:solidFill>
                <a:latin typeface="Avenir"/>
                <a:ea typeface="Avenir"/>
                <a:cs typeface="Avenir"/>
                <a:sym typeface="Avenir"/>
              </a:rPr>
              <a:t>Department Of Computer Science and Engineering, JnU</a:t>
            </a:r>
          </a:p>
        </p:txBody>
      </p:sp>
      <p:sp>
        <p:nvSpPr>
          <p:cNvPr id="2" name="TextBox 7">
            <a:extLst>
              <a:ext uri="{FF2B5EF4-FFF2-40B4-BE49-F238E27FC236}">
                <a16:creationId xmlns:a16="http://schemas.microsoft.com/office/drawing/2014/main" id="{FF72B13C-7576-4881-AB5B-141D09851AC4}"/>
              </a:ext>
            </a:extLst>
          </p:cNvPr>
          <p:cNvSpPr txBox="1"/>
          <p:nvPr/>
        </p:nvSpPr>
        <p:spPr>
          <a:xfrm>
            <a:off x="17263085" y="9222325"/>
            <a:ext cx="472928" cy="466538"/>
          </a:xfrm>
          <a:prstGeom prst="rect">
            <a:avLst/>
          </a:prstGeom>
        </p:spPr>
        <p:txBody>
          <a:bodyPr wrap="square" lIns="0" tIns="0" rIns="0" bIns="0" rtlCol="0" anchor="t">
            <a:spAutoFit/>
          </a:bodyPr>
          <a:lstStyle/>
          <a:p>
            <a:pPr algn="r">
              <a:lnSpc>
                <a:spcPts val="4199"/>
              </a:lnSpc>
            </a:pPr>
            <a:r>
              <a:rPr lang="en-US" sz="2000" dirty="0">
                <a:solidFill>
                  <a:srgbClr val="FFFFFF"/>
                </a:solidFill>
                <a:latin typeface="Avenir"/>
                <a:ea typeface="Avenir"/>
                <a:cs typeface="Avenir"/>
                <a:sym typeface="Avenir"/>
              </a:rPr>
              <a:t>16</a:t>
            </a:r>
          </a:p>
        </p:txBody>
      </p:sp>
      <p:pic>
        <p:nvPicPr>
          <p:cNvPr id="6" name="Picture 2">
            <a:extLst>
              <a:ext uri="{FF2B5EF4-FFF2-40B4-BE49-F238E27FC236}">
                <a16:creationId xmlns:a16="http://schemas.microsoft.com/office/drawing/2014/main" id="{94E3C7CF-1A08-BFB9-14E8-BF95632A4AA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V="1">
            <a:off x="457200" y="3616758"/>
            <a:ext cx="533400" cy="50799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52400" y="9004545"/>
            <a:ext cx="18592800" cy="1898659"/>
          </a:xfrm>
          <a:custGeom>
            <a:avLst/>
            <a:gdLst/>
            <a:ahLst/>
            <a:cxnLst/>
            <a:rect l="l" t="t" r="r" b="b"/>
            <a:pathLst>
              <a:path w="18592800" h="1898659">
                <a:moveTo>
                  <a:pt x="0" y="0"/>
                </a:moveTo>
                <a:lnTo>
                  <a:pt x="18592800" y="0"/>
                </a:lnTo>
                <a:lnTo>
                  <a:pt x="18592800" y="1898659"/>
                </a:lnTo>
                <a:lnTo>
                  <a:pt x="0" y="1898659"/>
                </a:lnTo>
                <a:lnTo>
                  <a:pt x="0" y="0"/>
                </a:lnTo>
                <a:close/>
              </a:path>
            </a:pathLst>
          </a:custGeom>
          <a:blipFill>
            <a:blip r:embed="rId2">
              <a:extLst>
                <a:ext uri="{96DAC541-7B7A-43D3-8B79-37D633B846F1}">
                  <asvg:svgBlip xmlns:asvg="http://schemas.microsoft.com/office/drawing/2016/SVG/main" r:embed="rId3"/>
                </a:ext>
              </a:extLst>
            </a:blip>
            <a:stretch>
              <a:fillRect l="-7160" r="-7160"/>
            </a:stretch>
          </a:blipFill>
        </p:spPr>
        <p:txBody>
          <a:bodyPr/>
          <a:lstStyle/>
          <a:p>
            <a:endParaRPr lang="en-US"/>
          </a:p>
        </p:txBody>
      </p:sp>
      <p:grpSp>
        <p:nvGrpSpPr>
          <p:cNvPr id="3" name="Group 3"/>
          <p:cNvGrpSpPr/>
          <p:nvPr/>
        </p:nvGrpSpPr>
        <p:grpSpPr>
          <a:xfrm>
            <a:off x="16876500" y="120031"/>
            <a:ext cx="1336138" cy="1336138"/>
            <a:chOff x="0" y="0"/>
            <a:chExt cx="1901571" cy="1901571"/>
          </a:xfrm>
        </p:grpSpPr>
        <p:sp>
          <p:nvSpPr>
            <p:cNvPr id="4" name="Freeform 4"/>
            <p:cNvSpPr/>
            <p:nvPr/>
          </p:nvSpPr>
          <p:spPr>
            <a:xfrm>
              <a:off x="0" y="0"/>
              <a:ext cx="1901571" cy="1901571"/>
            </a:xfrm>
            <a:custGeom>
              <a:avLst/>
              <a:gdLst/>
              <a:ahLst/>
              <a:cxnLst/>
              <a:rect l="l" t="t" r="r" b="b"/>
              <a:pathLst>
                <a:path w="1901571" h="1901571">
                  <a:moveTo>
                    <a:pt x="0" y="0"/>
                  </a:moveTo>
                  <a:lnTo>
                    <a:pt x="1901571" y="0"/>
                  </a:lnTo>
                  <a:lnTo>
                    <a:pt x="1901571" y="1901571"/>
                  </a:lnTo>
                  <a:lnTo>
                    <a:pt x="0" y="1901571"/>
                  </a:lnTo>
                  <a:lnTo>
                    <a:pt x="0" y="0"/>
                  </a:lnTo>
                  <a:close/>
                </a:path>
              </a:pathLst>
            </a:custGeom>
            <a:blipFill>
              <a:blip r:embed="rId4"/>
              <a:stretch>
                <a:fillRect/>
              </a:stretch>
            </a:blipFill>
          </p:spPr>
          <p:txBody>
            <a:bodyPr/>
            <a:lstStyle/>
            <a:p>
              <a:endParaRPr lang="en-US"/>
            </a:p>
          </p:txBody>
        </p:sp>
      </p:grpSp>
      <p:sp>
        <p:nvSpPr>
          <p:cNvPr id="5" name="AutoShape 5"/>
          <p:cNvSpPr/>
          <p:nvPr/>
        </p:nvSpPr>
        <p:spPr>
          <a:xfrm>
            <a:off x="0" y="1677809"/>
            <a:ext cx="18288000" cy="0"/>
          </a:xfrm>
          <a:prstGeom prst="line">
            <a:avLst/>
          </a:prstGeom>
          <a:ln w="66675" cap="flat">
            <a:solidFill>
              <a:srgbClr val="015551"/>
            </a:solidFill>
            <a:prstDash val="solid"/>
            <a:headEnd type="none" w="sm" len="sm"/>
            <a:tailEnd type="none" w="sm" len="sm"/>
          </a:ln>
        </p:spPr>
        <p:txBody>
          <a:bodyPr/>
          <a:lstStyle/>
          <a:p>
            <a:endParaRPr lang="en-US"/>
          </a:p>
        </p:txBody>
      </p:sp>
      <p:sp>
        <p:nvSpPr>
          <p:cNvPr id="6" name="TextBox 6"/>
          <p:cNvSpPr txBox="1"/>
          <p:nvPr/>
        </p:nvSpPr>
        <p:spPr>
          <a:xfrm>
            <a:off x="3718072" y="9391899"/>
            <a:ext cx="10851856" cy="561975"/>
          </a:xfrm>
          <a:prstGeom prst="rect">
            <a:avLst/>
          </a:prstGeom>
        </p:spPr>
        <p:txBody>
          <a:bodyPr lIns="0" tIns="0" rIns="0" bIns="0" rtlCol="0" anchor="t">
            <a:spAutoFit/>
          </a:bodyPr>
          <a:lstStyle/>
          <a:p>
            <a:pPr algn="ctr">
              <a:lnSpc>
                <a:spcPts val="4199"/>
              </a:lnSpc>
            </a:pPr>
            <a:r>
              <a:rPr lang="en-US" sz="2999">
                <a:solidFill>
                  <a:srgbClr val="FFFFFF"/>
                </a:solidFill>
                <a:latin typeface="Avenir"/>
                <a:ea typeface="Avenir"/>
                <a:cs typeface="Avenir"/>
                <a:sym typeface="Avenir"/>
              </a:rPr>
              <a:t>Department Of Computer Science and Engineering, JnU</a:t>
            </a:r>
          </a:p>
        </p:txBody>
      </p:sp>
      <p:sp>
        <p:nvSpPr>
          <p:cNvPr id="7" name="Freeform 7"/>
          <p:cNvSpPr/>
          <p:nvPr/>
        </p:nvSpPr>
        <p:spPr>
          <a:xfrm>
            <a:off x="0" y="9156945"/>
            <a:ext cx="18592800" cy="1898659"/>
          </a:xfrm>
          <a:custGeom>
            <a:avLst/>
            <a:gdLst/>
            <a:ahLst/>
            <a:cxnLst/>
            <a:rect l="l" t="t" r="r" b="b"/>
            <a:pathLst>
              <a:path w="18592800" h="1898659">
                <a:moveTo>
                  <a:pt x="0" y="0"/>
                </a:moveTo>
                <a:lnTo>
                  <a:pt x="18592800" y="0"/>
                </a:lnTo>
                <a:lnTo>
                  <a:pt x="18592800" y="1898659"/>
                </a:lnTo>
                <a:lnTo>
                  <a:pt x="0" y="1898659"/>
                </a:lnTo>
                <a:lnTo>
                  <a:pt x="0" y="0"/>
                </a:lnTo>
                <a:close/>
              </a:path>
            </a:pathLst>
          </a:custGeom>
          <a:blipFill>
            <a:blip r:embed="rId2">
              <a:extLst>
                <a:ext uri="{96DAC541-7B7A-43D3-8B79-37D633B846F1}">
                  <asvg:svgBlip xmlns:asvg="http://schemas.microsoft.com/office/drawing/2016/SVG/main" r:embed="rId3"/>
                </a:ext>
              </a:extLst>
            </a:blip>
            <a:stretch>
              <a:fillRect l="-7160" r="-7160"/>
            </a:stretch>
          </a:blipFill>
        </p:spPr>
        <p:txBody>
          <a:bodyPr/>
          <a:lstStyle/>
          <a:p>
            <a:endParaRPr lang="en-US"/>
          </a:p>
        </p:txBody>
      </p:sp>
      <p:grpSp>
        <p:nvGrpSpPr>
          <p:cNvPr id="10" name="Group 10"/>
          <p:cNvGrpSpPr/>
          <p:nvPr/>
        </p:nvGrpSpPr>
        <p:grpSpPr>
          <a:xfrm>
            <a:off x="395584" y="2015947"/>
            <a:ext cx="13551945" cy="3788538"/>
            <a:chOff x="0" y="0"/>
            <a:chExt cx="18069261" cy="5051384"/>
          </a:xfrm>
        </p:grpSpPr>
        <p:grpSp>
          <p:nvGrpSpPr>
            <p:cNvPr id="11" name="Group 11"/>
            <p:cNvGrpSpPr/>
            <p:nvPr/>
          </p:nvGrpSpPr>
          <p:grpSpPr>
            <a:xfrm>
              <a:off x="0" y="0"/>
              <a:ext cx="13719070" cy="5051384"/>
              <a:chOff x="0" y="0"/>
              <a:chExt cx="5467036" cy="2012971"/>
            </a:xfrm>
          </p:grpSpPr>
          <p:sp>
            <p:nvSpPr>
              <p:cNvPr id="12" name="Freeform 12"/>
              <p:cNvSpPr/>
              <p:nvPr/>
            </p:nvSpPr>
            <p:spPr>
              <a:xfrm>
                <a:off x="0" y="0"/>
                <a:ext cx="5467036" cy="2012971"/>
              </a:xfrm>
              <a:custGeom>
                <a:avLst/>
                <a:gdLst/>
                <a:ahLst/>
                <a:cxnLst/>
                <a:rect l="l" t="t" r="r" b="b"/>
                <a:pathLst>
                  <a:path w="5467036" h="2012971">
                    <a:moveTo>
                      <a:pt x="2759" y="0"/>
                    </a:moveTo>
                    <a:lnTo>
                      <a:pt x="5464277" y="0"/>
                    </a:lnTo>
                    <a:cubicBezTo>
                      <a:pt x="5465800" y="0"/>
                      <a:pt x="5467036" y="1235"/>
                      <a:pt x="5467036" y="2759"/>
                    </a:cubicBezTo>
                    <a:lnTo>
                      <a:pt x="5467036" y="2010212"/>
                    </a:lnTo>
                    <a:cubicBezTo>
                      <a:pt x="5467036" y="2010944"/>
                      <a:pt x="5466745" y="2011646"/>
                      <a:pt x="5466228" y="2012163"/>
                    </a:cubicBezTo>
                    <a:cubicBezTo>
                      <a:pt x="5465710" y="2012681"/>
                      <a:pt x="5465008" y="2012971"/>
                      <a:pt x="5464277" y="2012971"/>
                    </a:cubicBezTo>
                    <a:lnTo>
                      <a:pt x="2759" y="2012971"/>
                    </a:lnTo>
                    <a:cubicBezTo>
                      <a:pt x="2027" y="2012971"/>
                      <a:pt x="1326" y="2012681"/>
                      <a:pt x="808" y="2012163"/>
                    </a:cubicBezTo>
                    <a:cubicBezTo>
                      <a:pt x="291" y="2011646"/>
                      <a:pt x="0" y="2010944"/>
                      <a:pt x="0" y="2010212"/>
                    </a:cubicBezTo>
                    <a:lnTo>
                      <a:pt x="0" y="2759"/>
                    </a:lnTo>
                    <a:cubicBezTo>
                      <a:pt x="0" y="2027"/>
                      <a:pt x="291" y="1326"/>
                      <a:pt x="808" y="808"/>
                    </a:cubicBezTo>
                    <a:cubicBezTo>
                      <a:pt x="1326" y="291"/>
                      <a:pt x="2027" y="0"/>
                      <a:pt x="2759" y="0"/>
                    </a:cubicBezTo>
                    <a:close/>
                  </a:path>
                </a:pathLst>
              </a:custGeom>
              <a:solidFill>
                <a:srgbClr val="B4F9F9"/>
              </a:solidFill>
              <a:ln w="19050" cap="sq">
                <a:solidFill>
                  <a:srgbClr val="FBDAEE"/>
                </a:solidFill>
                <a:prstDash val="solid"/>
                <a:miter/>
              </a:ln>
            </p:spPr>
            <p:txBody>
              <a:bodyPr/>
              <a:lstStyle/>
              <a:p>
                <a:endParaRPr lang="en-US"/>
              </a:p>
            </p:txBody>
          </p:sp>
          <p:sp>
            <p:nvSpPr>
              <p:cNvPr id="13" name="TextBox 13"/>
              <p:cNvSpPr txBox="1"/>
              <p:nvPr/>
            </p:nvSpPr>
            <p:spPr>
              <a:xfrm>
                <a:off x="0" y="-28575"/>
                <a:ext cx="5467036" cy="2041546"/>
              </a:xfrm>
              <a:prstGeom prst="rect">
                <a:avLst/>
              </a:prstGeom>
            </p:spPr>
            <p:txBody>
              <a:bodyPr lIns="28099" tIns="28099" rIns="28099" bIns="28099" rtlCol="0" anchor="ctr"/>
              <a:lstStyle/>
              <a:p>
                <a:pPr algn="ctr">
                  <a:lnSpc>
                    <a:spcPts val="1885"/>
                  </a:lnSpc>
                  <a:spcBef>
                    <a:spcPct val="0"/>
                  </a:spcBef>
                </a:pPr>
                <a:endParaRPr/>
              </a:p>
            </p:txBody>
          </p:sp>
        </p:grpSp>
        <p:grpSp>
          <p:nvGrpSpPr>
            <p:cNvPr id="14" name="Group 14"/>
            <p:cNvGrpSpPr/>
            <p:nvPr/>
          </p:nvGrpSpPr>
          <p:grpSpPr>
            <a:xfrm>
              <a:off x="32798" y="0"/>
              <a:ext cx="13686272" cy="841884"/>
              <a:chOff x="0" y="0"/>
              <a:chExt cx="4224483" cy="259861"/>
            </a:xfrm>
          </p:grpSpPr>
          <p:sp>
            <p:nvSpPr>
              <p:cNvPr id="15" name="Freeform 15"/>
              <p:cNvSpPr/>
              <p:nvPr/>
            </p:nvSpPr>
            <p:spPr>
              <a:xfrm>
                <a:off x="0" y="0"/>
                <a:ext cx="4224482" cy="259861"/>
              </a:xfrm>
              <a:custGeom>
                <a:avLst/>
                <a:gdLst/>
                <a:ahLst/>
                <a:cxnLst/>
                <a:rect l="l" t="t" r="r" b="b"/>
                <a:pathLst>
                  <a:path w="4224482" h="259861">
                    <a:moveTo>
                      <a:pt x="2766" y="0"/>
                    </a:moveTo>
                    <a:lnTo>
                      <a:pt x="4221717" y="0"/>
                    </a:lnTo>
                    <a:cubicBezTo>
                      <a:pt x="4223244" y="0"/>
                      <a:pt x="4224482" y="1238"/>
                      <a:pt x="4224482" y="2766"/>
                    </a:cubicBezTo>
                    <a:lnTo>
                      <a:pt x="4224482" y="257095"/>
                    </a:lnTo>
                    <a:cubicBezTo>
                      <a:pt x="4224482" y="257828"/>
                      <a:pt x="4224191" y="258532"/>
                      <a:pt x="4223672" y="259051"/>
                    </a:cubicBezTo>
                    <a:cubicBezTo>
                      <a:pt x="4223154" y="259569"/>
                      <a:pt x="4222450" y="259861"/>
                      <a:pt x="4221717" y="259861"/>
                    </a:cubicBezTo>
                    <a:lnTo>
                      <a:pt x="2766" y="259861"/>
                    </a:lnTo>
                    <a:cubicBezTo>
                      <a:pt x="2032" y="259861"/>
                      <a:pt x="1329" y="259569"/>
                      <a:pt x="810" y="259051"/>
                    </a:cubicBezTo>
                    <a:cubicBezTo>
                      <a:pt x="291" y="258532"/>
                      <a:pt x="0" y="257828"/>
                      <a:pt x="0" y="257095"/>
                    </a:cubicBezTo>
                    <a:lnTo>
                      <a:pt x="0" y="2766"/>
                    </a:lnTo>
                    <a:cubicBezTo>
                      <a:pt x="0" y="2032"/>
                      <a:pt x="291" y="1329"/>
                      <a:pt x="810" y="810"/>
                    </a:cubicBezTo>
                    <a:cubicBezTo>
                      <a:pt x="1329" y="291"/>
                      <a:pt x="2032" y="0"/>
                      <a:pt x="2766" y="0"/>
                    </a:cubicBezTo>
                    <a:close/>
                  </a:path>
                </a:pathLst>
              </a:custGeom>
              <a:solidFill>
                <a:srgbClr val="B4F9F9"/>
              </a:solidFill>
              <a:ln w="19050" cap="sq">
                <a:solidFill>
                  <a:srgbClr val="FFC7F2"/>
                </a:solidFill>
                <a:prstDash val="solid"/>
                <a:miter/>
              </a:ln>
            </p:spPr>
            <p:txBody>
              <a:bodyPr/>
              <a:lstStyle/>
              <a:p>
                <a:endParaRPr lang="en-US"/>
              </a:p>
            </p:txBody>
          </p:sp>
          <p:sp>
            <p:nvSpPr>
              <p:cNvPr id="16" name="TextBox 16"/>
              <p:cNvSpPr txBox="1"/>
              <p:nvPr/>
            </p:nvSpPr>
            <p:spPr>
              <a:xfrm>
                <a:off x="0" y="-38100"/>
                <a:ext cx="4224483" cy="297961"/>
              </a:xfrm>
              <a:prstGeom prst="rect">
                <a:avLst/>
              </a:prstGeom>
            </p:spPr>
            <p:txBody>
              <a:bodyPr lIns="28437" tIns="28437" rIns="28437" bIns="28437" rtlCol="0" anchor="ctr"/>
              <a:lstStyle/>
              <a:p>
                <a:pPr algn="ctr">
                  <a:lnSpc>
                    <a:spcPts val="2305"/>
                  </a:lnSpc>
                  <a:spcBef>
                    <a:spcPct val="0"/>
                  </a:spcBef>
                </a:pPr>
                <a:endParaRPr/>
              </a:p>
            </p:txBody>
          </p:sp>
        </p:grpSp>
        <p:sp>
          <p:nvSpPr>
            <p:cNvPr id="17" name="TextBox 17"/>
            <p:cNvSpPr txBox="1"/>
            <p:nvPr/>
          </p:nvSpPr>
          <p:spPr>
            <a:xfrm>
              <a:off x="4491837" y="81361"/>
              <a:ext cx="4692006" cy="649406"/>
            </a:xfrm>
            <a:prstGeom prst="rect">
              <a:avLst/>
            </a:prstGeom>
          </p:spPr>
          <p:txBody>
            <a:bodyPr lIns="0" tIns="0" rIns="0" bIns="0" rtlCol="0" anchor="t">
              <a:spAutoFit/>
            </a:bodyPr>
            <a:lstStyle/>
            <a:p>
              <a:pPr algn="ctr">
                <a:lnSpc>
                  <a:spcPts val="3915"/>
                </a:lnSpc>
                <a:spcBef>
                  <a:spcPct val="0"/>
                </a:spcBef>
              </a:pPr>
              <a:r>
                <a:rPr lang="en-US" sz="2796" b="1">
                  <a:solidFill>
                    <a:srgbClr val="000000"/>
                  </a:solidFill>
                  <a:latin typeface="Poppins Semi-Bold"/>
                  <a:ea typeface="Poppins Semi-Bold"/>
                  <a:cs typeface="Poppins Semi-Bold"/>
                  <a:sym typeface="Poppins Semi-Bold"/>
                </a:rPr>
                <a:t>Training Models</a:t>
              </a:r>
            </a:p>
          </p:txBody>
        </p:sp>
        <p:grpSp>
          <p:nvGrpSpPr>
            <p:cNvPr id="18" name="Group 18"/>
            <p:cNvGrpSpPr/>
            <p:nvPr/>
          </p:nvGrpSpPr>
          <p:grpSpPr>
            <a:xfrm rot="5400000">
              <a:off x="2762194" y="-808682"/>
              <a:ext cx="797587" cy="4549201"/>
              <a:chOff x="0" y="0"/>
              <a:chExt cx="147360" cy="840497"/>
            </a:xfrm>
          </p:grpSpPr>
          <p:sp>
            <p:nvSpPr>
              <p:cNvPr id="19" name="Freeform 19"/>
              <p:cNvSpPr/>
              <p:nvPr/>
            </p:nvSpPr>
            <p:spPr>
              <a:xfrm>
                <a:off x="0" y="0"/>
                <a:ext cx="147360" cy="840497"/>
              </a:xfrm>
              <a:custGeom>
                <a:avLst/>
                <a:gdLst/>
                <a:ahLst/>
                <a:cxnLst/>
                <a:rect l="l" t="t" r="r" b="b"/>
                <a:pathLst>
                  <a:path w="147360" h="840497">
                    <a:moveTo>
                      <a:pt x="73680" y="0"/>
                    </a:moveTo>
                    <a:lnTo>
                      <a:pt x="73680" y="0"/>
                    </a:lnTo>
                    <a:cubicBezTo>
                      <a:pt x="114372" y="0"/>
                      <a:pt x="147360" y="32988"/>
                      <a:pt x="147360" y="73680"/>
                    </a:cubicBezTo>
                    <a:lnTo>
                      <a:pt x="147360" y="766817"/>
                    </a:lnTo>
                    <a:cubicBezTo>
                      <a:pt x="147360" y="786359"/>
                      <a:pt x="139597" y="805099"/>
                      <a:pt x="125780" y="818917"/>
                    </a:cubicBezTo>
                    <a:cubicBezTo>
                      <a:pt x="111962" y="832735"/>
                      <a:pt x="93221" y="840497"/>
                      <a:pt x="73680" y="840497"/>
                    </a:cubicBezTo>
                    <a:lnTo>
                      <a:pt x="73680" y="840497"/>
                    </a:lnTo>
                    <a:cubicBezTo>
                      <a:pt x="54139" y="840497"/>
                      <a:pt x="35398" y="832735"/>
                      <a:pt x="21580" y="818917"/>
                    </a:cubicBezTo>
                    <a:cubicBezTo>
                      <a:pt x="7763" y="805099"/>
                      <a:pt x="0" y="786359"/>
                      <a:pt x="0" y="766817"/>
                    </a:cubicBezTo>
                    <a:lnTo>
                      <a:pt x="0" y="73680"/>
                    </a:lnTo>
                    <a:cubicBezTo>
                      <a:pt x="0" y="54139"/>
                      <a:pt x="7763" y="35398"/>
                      <a:pt x="21580" y="21580"/>
                    </a:cubicBezTo>
                    <a:cubicBezTo>
                      <a:pt x="35398" y="7763"/>
                      <a:pt x="54139" y="0"/>
                      <a:pt x="73680" y="0"/>
                    </a:cubicBezTo>
                    <a:close/>
                  </a:path>
                </a:pathLst>
              </a:custGeom>
              <a:solidFill>
                <a:srgbClr val="F9FFF1"/>
              </a:solidFill>
              <a:ln w="19050" cap="sq">
                <a:solidFill>
                  <a:srgbClr val="F7C696"/>
                </a:solidFill>
                <a:prstDash val="solid"/>
                <a:miter/>
              </a:ln>
            </p:spPr>
            <p:txBody>
              <a:bodyPr/>
              <a:lstStyle/>
              <a:p>
                <a:endParaRPr lang="en-US"/>
              </a:p>
            </p:txBody>
          </p:sp>
          <p:sp>
            <p:nvSpPr>
              <p:cNvPr id="20" name="TextBox 20"/>
              <p:cNvSpPr txBox="1"/>
              <p:nvPr/>
            </p:nvSpPr>
            <p:spPr>
              <a:xfrm>
                <a:off x="0" y="-28575"/>
                <a:ext cx="147360" cy="869072"/>
              </a:xfrm>
              <a:prstGeom prst="rect">
                <a:avLst/>
              </a:prstGeom>
            </p:spPr>
            <p:txBody>
              <a:bodyPr lIns="79833" tIns="79833" rIns="79833" bIns="79833" rtlCol="0" anchor="ctr"/>
              <a:lstStyle/>
              <a:p>
                <a:pPr algn="ctr">
                  <a:lnSpc>
                    <a:spcPts val="2445"/>
                  </a:lnSpc>
                  <a:spcBef>
                    <a:spcPct val="0"/>
                  </a:spcBef>
                </a:pPr>
                <a:endParaRPr/>
              </a:p>
            </p:txBody>
          </p:sp>
        </p:grpSp>
        <p:sp>
          <p:nvSpPr>
            <p:cNvPr id="21" name="TextBox 21"/>
            <p:cNvSpPr txBox="1"/>
            <p:nvPr/>
          </p:nvSpPr>
          <p:spPr>
            <a:xfrm>
              <a:off x="978549" y="1208732"/>
              <a:ext cx="4346909" cy="575782"/>
            </a:xfrm>
            <a:prstGeom prst="rect">
              <a:avLst/>
            </a:prstGeom>
          </p:spPr>
          <p:txBody>
            <a:bodyPr lIns="0" tIns="0" rIns="0" bIns="0" rtlCol="0" anchor="t">
              <a:spAutoFit/>
            </a:bodyPr>
            <a:lstStyle/>
            <a:p>
              <a:pPr algn="ctr">
                <a:lnSpc>
                  <a:spcPts val="3628"/>
                </a:lnSpc>
                <a:spcBef>
                  <a:spcPct val="0"/>
                </a:spcBef>
              </a:pPr>
              <a:r>
                <a:rPr lang="en-US" sz="2592" b="1">
                  <a:solidFill>
                    <a:srgbClr val="000000"/>
                  </a:solidFill>
                  <a:latin typeface="Canva Sans Bold"/>
                  <a:ea typeface="Canva Sans Bold"/>
                  <a:cs typeface="Canva Sans Bold"/>
                  <a:sym typeface="Canva Sans Bold"/>
                </a:rPr>
                <a:t>LR</a:t>
              </a:r>
            </a:p>
          </p:txBody>
        </p:sp>
        <p:grpSp>
          <p:nvGrpSpPr>
            <p:cNvPr id="22" name="Group 22"/>
            <p:cNvGrpSpPr/>
            <p:nvPr/>
          </p:nvGrpSpPr>
          <p:grpSpPr>
            <a:xfrm rot="5400000">
              <a:off x="2762360" y="118672"/>
              <a:ext cx="794547" cy="4509784"/>
              <a:chOff x="0" y="0"/>
              <a:chExt cx="146798" cy="833215"/>
            </a:xfrm>
          </p:grpSpPr>
          <p:sp>
            <p:nvSpPr>
              <p:cNvPr id="23" name="Freeform 23"/>
              <p:cNvSpPr/>
              <p:nvPr/>
            </p:nvSpPr>
            <p:spPr>
              <a:xfrm>
                <a:off x="0" y="0"/>
                <a:ext cx="146798" cy="833215"/>
              </a:xfrm>
              <a:custGeom>
                <a:avLst/>
                <a:gdLst/>
                <a:ahLst/>
                <a:cxnLst/>
                <a:rect l="l" t="t" r="r" b="b"/>
                <a:pathLst>
                  <a:path w="146798" h="833215">
                    <a:moveTo>
                      <a:pt x="73399" y="0"/>
                    </a:moveTo>
                    <a:lnTo>
                      <a:pt x="73399" y="0"/>
                    </a:lnTo>
                    <a:cubicBezTo>
                      <a:pt x="113936" y="0"/>
                      <a:pt x="146798" y="32862"/>
                      <a:pt x="146798" y="73399"/>
                    </a:cubicBezTo>
                    <a:lnTo>
                      <a:pt x="146798" y="759816"/>
                    </a:lnTo>
                    <a:cubicBezTo>
                      <a:pt x="146798" y="800353"/>
                      <a:pt x="113936" y="833215"/>
                      <a:pt x="73399" y="833215"/>
                    </a:cubicBezTo>
                    <a:lnTo>
                      <a:pt x="73399" y="833215"/>
                    </a:lnTo>
                    <a:cubicBezTo>
                      <a:pt x="32862" y="833215"/>
                      <a:pt x="0" y="800353"/>
                      <a:pt x="0" y="759816"/>
                    </a:cubicBezTo>
                    <a:lnTo>
                      <a:pt x="0" y="73399"/>
                    </a:lnTo>
                    <a:cubicBezTo>
                      <a:pt x="0" y="32862"/>
                      <a:pt x="32862" y="0"/>
                      <a:pt x="73399" y="0"/>
                    </a:cubicBezTo>
                    <a:close/>
                  </a:path>
                </a:pathLst>
              </a:custGeom>
              <a:solidFill>
                <a:srgbClr val="F9FFF1"/>
              </a:solidFill>
              <a:ln w="19050" cap="sq">
                <a:solidFill>
                  <a:srgbClr val="F7C696"/>
                </a:solidFill>
                <a:prstDash val="solid"/>
                <a:miter/>
              </a:ln>
            </p:spPr>
            <p:txBody>
              <a:bodyPr/>
              <a:lstStyle/>
              <a:p>
                <a:endParaRPr lang="en-US"/>
              </a:p>
            </p:txBody>
          </p:sp>
          <p:sp>
            <p:nvSpPr>
              <p:cNvPr id="24" name="TextBox 24"/>
              <p:cNvSpPr txBox="1"/>
              <p:nvPr/>
            </p:nvSpPr>
            <p:spPr>
              <a:xfrm>
                <a:off x="0" y="-28575"/>
                <a:ext cx="146798" cy="861790"/>
              </a:xfrm>
              <a:prstGeom prst="rect">
                <a:avLst/>
              </a:prstGeom>
            </p:spPr>
            <p:txBody>
              <a:bodyPr lIns="79833" tIns="79833" rIns="79833" bIns="79833" rtlCol="0" anchor="ctr"/>
              <a:lstStyle/>
              <a:p>
                <a:pPr algn="ctr">
                  <a:lnSpc>
                    <a:spcPts val="1885"/>
                  </a:lnSpc>
                  <a:spcBef>
                    <a:spcPct val="0"/>
                  </a:spcBef>
                </a:pPr>
                <a:endParaRPr/>
              </a:p>
            </p:txBody>
          </p:sp>
        </p:grpSp>
        <p:sp>
          <p:nvSpPr>
            <p:cNvPr id="25" name="TextBox 25"/>
            <p:cNvSpPr txBox="1"/>
            <p:nvPr/>
          </p:nvSpPr>
          <p:spPr>
            <a:xfrm>
              <a:off x="997569" y="2119979"/>
              <a:ext cx="4298167" cy="575782"/>
            </a:xfrm>
            <a:prstGeom prst="rect">
              <a:avLst/>
            </a:prstGeom>
          </p:spPr>
          <p:txBody>
            <a:bodyPr lIns="0" tIns="0" rIns="0" bIns="0" rtlCol="0" anchor="t">
              <a:spAutoFit/>
            </a:bodyPr>
            <a:lstStyle/>
            <a:p>
              <a:pPr algn="ctr">
                <a:lnSpc>
                  <a:spcPts val="3628"/>
                </a:lnSpc>
                <a:spcBef>
                  <a:spcPct val="0"/>
                </a:spcBef>
              </a:pPr>
              <a:r>
                <a:rPr lang="en-US" sz="2592" b="1">
                  <a:solidFill>
                    <a:srgbClr val="000000"/>
                  </a:solidFill>
                  <a:latin typeface="Canva Sans Bold"/>
                  <a:ea typeface="Canva Sans Bold"/>
                  <a:cs typeface="Canva Sans Bold"/>
                  <a:sym typeface="Canva Sans Bold"/>
                </a:rPr>
                <a:t>KNN</a:t>
              </a:r>
            </a:p>
          </p:txBody>
        </p:sp>
        <p:grpSp>
          <p:nvGrpSpPr>
            <p:cNvPr id="26" name="Group 26"/>
            <p:cNvGrpSpPr/>
            <p:nvPr/>
          </p:nvGrpSpPr>
          <p:grpSpPr>
            <a:xfrm rot="5400000">
              <a:off x="2760840" y="1070675"/>
              <a:ext cx="797587" cy="4509784"/>
              <a:chOff x="0" y="0"/>
              <a:chExt cx="147360" cy="833215"/>
            </a:xfrm>
          </p:grpSpPr>
          <p:sp>
            <p:nvSpPr>
              <p:cNvPr id="27" name="Freeform 27"/>
              <p:cNvSpPr/>
              <p:nvPr/>
            </p:nvSpPr>
            <p:spPr>
              <a:xfrm>
                <a:off x="0" y="0"/>
                <a:ext cx="147360" cy="833215"/>
              </a:xfrm>
              <a:custGeom>
                <a:avLst/>
                <a:gdLst/>
                <a:ahLst/>
                <a:cxnLst/>
                <a:rect l="l" t="t" r="r" b="b"/>
                <a:pathLst>
                  <a:path w="147360" h="833215">
                    <a:moveTo>
                      <a:pt x="73680" y="0"/>
                    </a:moveTo>
                    <a:lnTo>
                      <a:pt x="73680" y="0"/>
                    </a:lnTo>
                    <a:cubicBezTo>
                      <a:pt x="114372" y="0"/>
                      <a:pt x="147360" y="32988"/>
                      <a:pt x="147360" y="73680"/>
                    </a:cubicBezTo>
                    <a:lnTo>
                      <a:pt x="147360" y="759535"/>
                    </a:lnTo>
                    <a:cubicBezTo>
                      <a:pt x="147360" y="779076"/>
                      <a:pt x="139597" y="797817"/>
                      <a:pt x="125780" y="811634"/>
                    </a:cubicBezTo>
                    <a:cubicBezTo>
                      <a:pt x="111962" y="825452"/>
                      <a:pt x="93221" y="833215"/>
                      <a:pt x="73680" y="833215"/>
                    </a:cubicBezTo>
                    <a:lnTo>
                      <a:pt x="73680" y="833215"/>
                    </a:lnTo>
                    <a:cubicBezTo>
                      <a:pt x="54139" y="833215"/>
                      <a:pt x="35398" y="825452"/>
                      <a:pt x="21580" y="811634"/>
                    </a:cubicBezTo>
                    <a:cubicBezTo>
                      <a:pt x="7763" y="797817"/>
                      <a:pt x="0" y="779076"/>
                      <a:pt x="0" y="759535"/>
                    </a:cubicBezTo>
                    <a:lnTo>
                      <a:pt x="0" y="73680"/>
                    </a:lnTo>
                    <a:cubicBezTo>
                      <a:pt x="0" y="54139"/>
                      <a:pt x="7763" y="35398"/>
                      <a:pt x="21580" y="21580"/>
                    </a:cubicBezTo>
                    <a:cubicBezTo>
                      <a:pt x="35398" y="7763"/>
                      <a:pt x="54139" y="0"/>
                      <a:pt x="73680" y="0"/>
                    </a:cubicBezTo>
                    <a:close/>
                  </a:path>
                </a:pathLst>
              </a:custGeom>
              <a:solidFill>
                <a:srgbClr val="F9FFF1"/>
              </a:solidFill>
              <a:ln w="19050" cap="sq">
                <a:solidFill>
                  <a:srgbClr val="F7C696"/>
                </a:solidFill>
                <a:prstDash val="solid"/>
                <a:miter/>
              </a:ln>
            </p:spPr>
            <p:txBody>
              <a:bodyPr/>
              <a:lstStyle/>
              <a:p>
                <a:endParaRPr lang="en-US"/>
              </a:p>
            </p:txBody>
          </p:sp>
          <p:sp>
            <p:nvSpPr>
              <p:cNvPr id="28" name="TextBox 28"/>
              <p:cNvSpPr txBox="1"/>
              <p:nvPr/>
            </p:nvSpPr>
            <p:spPr>
              <a:xfrm>
                <a:off x="0" y="-28575"/>
                <a:ext cx="147360" cy="861790"/>
              </a:xfrm>
              <a:prstGeom prst="rect">
                <a:avLst/>
              </a:prstGeom>
            </p:spPr>
            <p:txBody>
              <a:bodyPr lIns="79833" tIns="79833" rIns="79833" bIns="79833" rtlCol="0" anchor="ctr"/>
              <a:lstStyle/>
              <a:p>
                <a:pPr algn="ctr">
                  <a:lnSpc>
                    <a:spcPts val="1885"/>
                  </a:lnSpc>
                  <a:spcBef>
                    <a:spcPct val="0"/>
                  </a:spcBef>
                </a:pPr>
                <a:endParaRPr/>
              </a:p>
            </p:txBody>
          </p:sp>
        </p:grpSp>
        <p:sp>
          <p:nvSpPr>
            <p:cNvPr id="29" name="TextBox 29"/>
            <p:cNvSpPr txBox="1"/>
            <p:nvPr/>
          </p:nvSpPr>
          <p:spPr>
            <a:xfrm>
              <a:off x="996105" y="3068380"/>
              <a:ext cx="4309244" cy="575782"/>
            </a:xfrm>
            <a:prstGeom prst="rect">
              <a:avLst/>
            </a:prstGeom>
          </p:spPr>
          <p:txBody>
            <a:bodyPr lIns="0" tIns="0" rIns="0" bIns="0" rtlCol="0" anchor="t">
              <a:spAutoFit/>
            </a:bodyPr>
            <a:lstStyle/>
            <a:p>
              <a:pPr algn="ctr">
                <a:lnSpc>
                  <a:spcPts val="3628"/>
                </a:lnSpc>
                <a:spcBef>
                  <a:spcPct val="0"/>
                </a:spcBef>
              </a:pPr>
              <a:r>
                <a:rPr lang="en-US" sz="2592" b="1">
                  <a:solidFill>
                    <a:srgbClr val="000000"/>
                  </a:solidFill>
                  <a:latin typeface="Canva Sans Bold"/>
                  <a:ea typeface="Canva Sans Bold"/>
                  <a:cs typeface="Canva Sans Bold"/>
                  <a:sym typeface="Canva Sans Bold"/>
                </a:rPr>
                <a:t>RF</a:t>
              </a:r>
            </a:p>
          </p:txBody>
        </p:sp>
        <p:grpSp>
          <p:nvGrpSpPr>
            <p:cNvPr id="30" name="Group 30"/>
            <p:cNvGrpSpPr/>
            <p:nvPr/>
          </p:nvGrpSpPr>
          <p:grpSpPr>
            <a:xfrm rot="5400000">
              <a:off x="2771537" y="1987497"/>
              <a:ext cx="794547" cy="4491430"/>
              <a:chOff x="0" y="0"/>
              <a:chExt cx="146798" cy="829824"/>
            </a:xfrm>
          </p:grpSpPr>
          <p:sp>
            <p:nvSpPr>
              <p:cNvPr id="31" name="Freeform 31"/>
              <p:cNvSpPr/>
              <p:nvPr/>
            </p:nvSpPr>
            <p:spPr>
              <a:xfrm>
                <a:off x="0" y="0"/>
                <a:ext cx="146798" cy="829824"/>
              </a:xfrm>
              <a:custGeom>
                <a:avLst/>
                <a:gdLst/>
                <a:ahLst/>
                <a:cxnLst/>
                <a:rect l="l" t="t" r="r" b="b"/>
                <a:pathLst>
                  <a:path w="146798" h="829824">
                    <a:moveTo>
                      <a:pt x="73399" y="0"/>
                    </a:moveTo>
                    <a:lnTo>
                      <a:pt x="73399" y="0"/>
                    </a:lnTo>
                    <a:cubicBezTo>
                      <a:pt x="113936" y="0"/>
                      <a:pt x="146798" y="32862"/>
                      <a:pt x="146798" y="73399"/>
                    </a:cubicBezTo>
                    <a:lnTo>
                      <a:pt x="146798" y="756425"/>
                    </a:lnTo>
                    <a:cubicBezTo>
                      <a:pt x="146798" y="796962"/>
                      <a:pt x="113936" y="829824"/>
                      <a:pt x="73399" y="829824"/>
                    </a:cubicBezTo>
                    <a:lnTo>
                      <a:pt x="73399" y="829824"/>
                    </a:lnTo>
                    <a:cubicBezTo>
                      <a:pt x="32862" y="829824"/>
                      <a:pt x="0" y="796962"/>
                      <a:pt x="0" y="756425"/>
                    </a:cubicBezTo>
                    <a:lnTo>
                      <a:pt x="0" y="73399"/>
                    </a:lnTo>
                    <a:cubicBezTo>
                      <a:pt x="0" y="32862"/>
                      <a:pt x="32862" y="0"/>
                      <a:pt x="73399" y="0"/>
                    </a:cubicBezTo>
                    <a:close/>
                  </a:path>
                </a:pathLst>
              </a:custGeom>
              <a:solidFill>
                <a:srgbClr val="F9FFF1"/>
              </a:solidFill>
              <a:ln w="19050" cap="sq">
                <a:solidFill>
                  <a:srgbClr val="F7C696"/>
                </a:solidFill>
                <a:prstDash val="solid"/>
                <a:miter/>
              </a:ln>
            </p:spPr>
            <p:txBody>
              <a:bodyPr/>
              <a:lstStyle/>
              <a:p>
                <a:endParaRPr lang="en-US"/>
              </a:p>
            </p:txBody>
          </p:sp>
          <p:sp>
            <p:nvSpPr>
              <p:cNvPr id="32" name="TextBox 32"/>
              <p:cNvSpPr txBox="1"/>
              <p:nvPr/>
            </p:nvSpPr>
            <p:spPr>
              <a:xfrm>
                <a:off x="0" y="-28575"/>
                <a:ext cx="146798" cy="858399"/>
              </a:xfrm>
              <a:prstGeom prst="rect">
                <a:avLst/>
              </a:prstGeom>
            </p:spPr>
            <p:txBody>
              <a:bodyPr lIns="79833" tIns="79833" rIns="79833" bIns="79833" rtlCol="0" anchor="ctr"/>
              <a:lstStyle/>
              <a:p>
                <a:pPr algn="ctr">
                  <a:lnSpc>
                    <a:spcPts val="1885"/>
                  </a:lnSpc>
                  <a:spcBef>
                    <a:spcPct val="0"/>
                  </a:spcBef>
                </a:pPr>
                <a:endParaRPr/>
              </a:p>
            </p:txBody>
          </p:sp>
        </p:grpSp>
        <p:sp>
          <p:nvSpPr>
            <p:cNvPr id="33" name="TextBox 33"/>
            <p:cNvSpPr txBox="1"/>
            <p:nvPr/>
          </p:nvSpPr>
          <p:spPr>
            <a:xfrm>
              <a:off x="1019296" y="3911501"/>
              <a:ext cx="4280674" cy="526700"/>
            </a:xfrm>
            <a:prstGeom prst="rect">
              <a:avLst/>
            </a:prstGeom>
          </p:spPr>
          <p:txBody>
            <a:bodyPr lIns="0" tIns="0" rIns="0" bIns="0" rtlCol="0" anchor="t">
              <a:spAutoFit/>
            </a:bodyPr>
            <a:lstStyle/>
            <a:p>
              <a:pPr algn="ctr">
                <a:lnSpc>
                  <a:spcPts val="3437"/>
                </a:lnSpc>
                <a:spcBef>
                  <a:spcPct val="0"/>
                </a:spcBef>
              </a:pPr>
              <a:r>
                <a:rPr lang="en-US" sz="2455" b="1">
                  <a:solidFill>
                    <a:srgbClr val="000000"/>
                  </a:solidFill>
                  <a:latin typeface="Canva Sans Bold"/>
                  <a:ea typeface="Canva Sans Bold"/>
                  <a:cs typeface="Canva Sans Bold"/>
                  <a:sym typeface="Canva Sans Bold"/>
                </a:rPr>
                <a:t>Gradient Boost</a:t>
              </a:r>
            </a:p>
          </p:txBody>
        </p:sp>
        <p:grpSp>
          <p:nvGrpSpPr>
            <p:cNvPr id="34" name="Group 34"/>
            <p:cNvGrpSpPr/>
            <p:nvPr/>
          </p:nvGrpSpPr>
          <p:grpSpPr>
            <a:xfrm>
              <a:off x="11516458" y="0"/>
              <a:ext cx="2202612" cy="5051384"/>
              <a:chOff x="0" y="0"/>
              <a:chExt cx="679871" cy="1559189"/>
            </a:xfrm>
          </p:grpSpPr>
          <p:sp>
            <p:nvSpPr>
              <p:cNvPr id="35" name="Freeform 35"/>
              <p:cNvSpPr/>
              <p:nvPr/>
            </p:nvSpPr>
            <p:spPr>
              <a:xfrm>
                <a:off x="0" y="0"/>
                <a:ext cx="679871" cy="1559189"/>
              </a:xfrm>
              <a:custGeom>
                <a:avLst/>
                <a:gdLst/>
                <a:ahLst/>
                <a:cxnLst/>
                <a:rect l="l" t="t" r="r" b="b"/>
                <a:pathLst>
                  <a:path w="679871" h="1559189">
                    <a:moveTo>
                      <a:pt x="17186" y="0"/>
                    </a:moveTo>
                    <a:lnTo>
                      <a:pt x="662685" y="0"/>
                    </a:lnTo>
                    <a:cubicBezTo>
                      <a:pt x="667243" y="0"/>
                      <a:pt x="671614" y="1811"/>
                      <a:pt x="674837" y="5034"/>
                    </a:cubicBezTo>
                    <a:cubicBezTo>
                      <a:pt x="678060" y="8257"/>
                      <a:pt x="679871" y="12628"/>
                      <a:pt x="679871" y="17186"/>
                    </a:cubicBezTo>
                    <a:lnTo>
                      <a:pt x="679871" y="1542003"/>
                    </a:lnTo>
                    <a:cubicBezTo>
                      <a:pt x="679871" y="1546561"/>
                      <a:pt x="678060" y="1550932"/>
                      <a:pt x="674837" y="1554155"/>
                    </a:cubicBezTo>
                    <a:cubicBezTo>
                      <a:pt x="671614" y="1557378"/>
                      <a:pt x="667243" y="1559189"/>
                      <a:pt x="662685" y="1559189"/>
                    </a:cubicBezTo>
                    <a:lnTo>
                      <a:pt x="17186" y="1559189"/>
                    </a:lnTo>
                    <a:cubicBezTo>
                      <a:pt x="12628" y="1559189"/>
                      <a:pt x="8257" y="1557378"/>
                      <a:pt x="5034" y="1554155"/>
                    </a:cubicBezTo>
                    <a:cubicBezTo>
                      <a:pt x="1811" y="1550932"/>
                      <a:pt x="0" y="1546561"/>
                      <a:pt x="0" y="1542003"/>
                    </a:cubicBezTo>
                    <a:lnTo>
                      <a:pt x="0" y="17186"/>
                    </a:lnTo>
                    <a:cubicBezTo>
                      <a:pt x="0" y="12628"/>
                      <a:pt x="1811" y="8257"/>
                      <a:pt x="5034" y="5034"/>
                    </a:cubicBezTo>
                    <a:cubicBezTo>
                      <a:pt x="8257" y="1811"/>
                      <a:pt x="12628" y="0"/>
                      <a:pt x="17186" y="0"/>
                    </a:cubicBezTo>
                    <a:close/>
                  </a:path>
                </a:pathLst>
              </a:custGeom>
              <a:solidFill>
                <a:srgbClr val="B4F9F9"/>
              </a:solidFill>
              <a:ln w="38100" cap="sq">
                <a:solidFill>
                  <a:srgbClr val="FFC7F2"/>
                </a:solidFill>
                <a:prstDash val="solid"/>
                <a:miter/>
              </a:ln>
            </p:spPr>
            <p:txBody>
              <a:bodyPr/>
              <a:lstStyle/>
              <a:p>
                <a:endParaRPr lang="en-US"/>
              </a:p>
            </p:txBody>
          </p:sp>
          <p:sp>
            <p:nvSpPr>
              <p:cNvPr id="36" name="TextBox 36"/>
              <p:cNvSpPr txBox="1"/>
              <p:nvPr/>
            </p:nvSpPr>
            <p:spPr>
              <a:xfrm>
                <a:off x="0" y="-38100"/>
                <a:ext cx="679871" cy="1597289"/>
              </a:xfrm>
              <a:prstGeom prst="rect">
                <a:avLst/>
              </a:prstGeom>
            </p:spPr>
            <p:txBody>
              <a:bodyPr lIns="28437" tIns="28437" rIns="28437" bIns="28437" rtlCol="0" anchor="ctr"/>
              <a:lstStyle/>
              <a:p>
                <a:pPr algn="ctr">
                  <a:lnSpc>
                    <a:spcPts val="2305"/>
                  </a:lnSpc>
                  <a:spcBef>
                    <a:spcPct val="0"/>
                  </a:spcBef>
                </a:pPr>
                <a:endParaRPr/>
              </a:p>
            </p:txBody>
          </p:sp>
        </p:grpSp>
        <p:sp>
          <p:nvSpPr>
            <p:cNvPr id="37" name="TextBox 37"/>
            <p:cNvSpPr txBox="1"/>
            <p:nvPr/>
          </p:nvSpPr>
          <p:spPr>
            <a:xfrm>
              <a:off x="11872790" y="784734"/>
              <a:ext cx="1627083" cy="1052831"/>
            </a:xfrm>
            <a:prstGeom prst="rect">
              <a:avLst/>
            </a:prstGeom>
          </p:spPr>
          <p:txBody>
            <a:bodyPr lIns="0" tIns="0" rIns="0" bIns="0" rtlCol="0" anchor="t">
              <a:spAutoFit/>
            </a:bodyPr>
            <a:lstStyle/>
            <a:p>
              <a:pPr algn="ctr">
                <a:lnSpc>
                  <a:spcPts val="3246"/>
                </a:lnSpc>
                <a:spcBef>
                  <a:spcPct val="0"/>
                </a:spcBef>
              </a:pPr>
              <a:r>
                <a:rPr lang="en-US" sz="2319">
                  <a:solidFill>
                    <a:srgbClr val="000000"/>
                  </a:solidFill>
                  <a:latin typeface="Poppins"/>
                  <a:ea typeface="Poppins"/>
                  <a:cs typeface="Poppins"/>
                  <a:sym typeface="Poppins"/>
                </a:rPr>
                <a:t>Training Set 70%</a:t>
              </a:r>
            </a:p>
          </p:txBody>
        </p:sp>
        <p:sp>
          <p:nvSpPr>
            <p:cNvPr id="38" name="TextBox 38"/>
            <p:cNvSpPr txBox="1"/>
            <p:nvPr/>
          </p:nvSpPr>
          <p:spPr>
            <a:xfrm>
              <a:off x="11557548" y="2791223"/>
              <a:ext cx="2202612" cy="1052831"/>
            </a:xfrm>
            <a:prstGeom prst="rect">
              <a:avLst/>
            </a:prstGeom>
          </p:spPr>
          <p:txBody>
            <a:bodyPr lIns="0" tIns="0" rIns="0" bIns="0" rtlCol="0" anchor="t">
              <a:spAutoFit/>
            </a:bodyPr>
            <a:lstStyle/>
            <a:p>
              <a:pPr algn="ctr">
                <a:lnSpc>
                  <a:spcPts val="3246"/>
                </a:lnSpc>
                <a:spcBef>
                  <a:spcPct val="0"/>
                </a:spcBef>
              </a:pPr>
              <a:r>
                <a:rPr lang="en-US" sz="2319">
                  <a:solidFill>
                    <a:srgbClr val="000000"/>
                  </a:solidFill>
                  <a:latin typeface="Poppins"/>
                  <a:ea typeface="Poppins"/>
                  <a:cs typeface="Poppins"/>
                  <a:sym typeface="Poppins"/>
                </a:rPr>
                <a:t>Validation Set 30%</a:t>
              </a:r>
            </a:p>
          </p:txBody>
        </p:sp>
        <p:sp>
          <p:nvSpPr>
            <p:cNvPr id="39" name="AutoShape 39"/>
            <p:cNvSpPr/>
            <p:nvPr/>
          </p:nvSpPr>
          <p:spPr>
            <a:xfrm>
              <a:off x="11516458" y="2410096"/>
              <a:ext cx="2202612" cy="0"/>
            </a:xfrm>
            <a:prstGeom prst="line">
              <a:avLst/>
            </a:prstGeom>
            <a:ln w="64541" cap="flat">
              <a:solidFill>
                <a:srgbClr val="E5BCF0"/>
              </a:solidFill>
              <a:prstDash val="solid"/>
              <a:headEnd type="none" w="sm" len="sm"/>
              <a:tailEnd type="none" w="sm" len="sm"/>
            </a:ln>
          </p:spPr>
          <p:txBody>
            <a:bodyPr/>
            <a:lstStyle/>
            <a:p>
              <a:endParaRPr lang="en-US" dirty="0"/>
            </a:p>
          </p:txBody>
        </p:sp>
        <p:grpSp>
          <p:nvGrpSpPr>
            <p:cNvPr id="40" name="Group 40"/>
            <p:cNvGrpSpPr/>
            <p:nvPr/>
          </p:nvGrpSpPr>
          <p:grpSpPr>
            <a:xfrm rot="5400000">
              <a:off x="8091077" y="-808682"/>
              <a:ext cx="797587" cy="4549201"/>
              <a:chOff x="0" y="0"/>
              <a:chExt cx="147360" cy="840497"/>
            </a:xfrm>
          </p:grpSpPr>
          <p:sp>
            <p:nvSpPr>
              <p:cNvPr id="41" name="Freeform 41"/>
              <p:cNvSpPr/>
              <p:nvPr/>
            </p:nvSpPr>
            <p:spPr>
              <a:xfrm>
                <a:off x="0" y="0"/>
                <a:ext cx="147360" cy="840497"/>
              </a:xfrm>
              <a:custGeom>
                <a:avLst/>
                <a:gdLst/>
                <a:ahLst/>
                <a:cxnLst/>
                <a:rect l="l" t="t" r="r" b="b"/>
                <a:pathLst>
                  <a:path w="147360" h="840497">
                    <a:moveTo>
                      <a:pt x="73680" y="0"/>
                    </a:moveTo>
                    <a:lnTo>
                      <a:pt x="73680" y="0"/>
                    </a:lnTo>
                    <a:cubicBezTo>
                      <a:pt x="114372" y="0"/>
                      <a:pt x="147360" y="32988"/>
                      <a:pt x="147360" y="73680"/>
                    </a:cubicBezTo>
                    <a:lnTo>
                      <a:pt x="147360" y="766817"/>
                    </a:lnTo>
                    <a:cubicBezTo>
                      <a:pt x="147360" y="786359"/>
                      <a:pt x="139597" y="805099"/>
                      <a:pt x="125780" y="818917"/>
                    </a:cubicBezTo>
                    <a:cubicBezTo>
                      <a:pt x="111962" y="832735"/>
                      <a:pt x="93221" y="840497"/>
                      <a:pt x="73680" y="840497"/>
                    </a:cubicBezTo>
                    <a:lnTo>
                      <a:pt x="73680" y="840497"/>
                    </a:lnTo>
                    <a:cubicBezTo>
                      <a:pt x="54139" y="840497"/>
                      <a:pt x="35398" y="832735"/>
                      <a:pt x="21580" y="818917"/>
                    </a:cubicBezTo>
                    <a:cubicBezTo>
                      <a:pt x="7763" y="805099"/>
                      <a:pt x="0" y="786359"/>
                      <a:pt x="0" y="766817"/>
                    </a:cubicBezTo>
                    <a:lnTo>
                      <a:pt x="0" y="73680"/>
                    </a:lnTo>
                    <a:cubicBezTo>
                      <a:pt x="0" y="54139"/>
                      <a:pt x="7763" y="35398"/>
                      <a:pt x="21580" y="21580"/>
                    </a:cubicBezTo>
                    <a:cubicBezTo>
                      <a:pt x="35398" y="7763"/>
                      <a:pt x="54139" y="0"/>
                      <a:pt x="73680" y="0"/>
                    </a:cubicBezTo>
                    <a:close/>
                  </a:path>
                </a:pathLst>
              </a:custGeom>
              <a:solidFill>
                <a:srgbClr val="F9FFF1"/>
              </a:solidFill>
              <a:ln w="19050" cap="sq">
                <a:solidFill>
                  <a:srgbClr val="F7C696"/>
                </a:solidFill>
                <a:prstDash val="solid"/>
                <a:miter/>
              </a:ln>
            </p:spPr>
            <p:txBody>
              <a:bodyPr/>
              <a:lstStyle/>
              <a:p>
                <a:endParaRPr lang="en-US"/>
              </a:p>
            </p:txBody>
          </p:sp>
          <p:sp>
            <p:nvSpPr>
              <p:cNvPr id="42" name="TextBox 42"/>
              <p:cNvSpPr txBox="1"/>
              <p:nvPr/>
            </p:nvSpPr>
            <p:spPr>
              <a:xfrm>
                <a:off x="0" y="-28575"/>
                <a:ext cx="147360" cy="869072"/>
              </a:xfrm>
              <a:prstGeom prst="rect">
                <a:avLst/>
              </a:prstGeom>
            </p:spPr>
            <p:txBody>
              <a:bodyPr lIns="74345" tIns="74345" rIns="74345" bIns="74345" rtlCol="0" anchor="ctr"/>
              <a:lstStyle/>
              <a:p>
                <a:pPr algn="ctr">
                  <a:lnSpc>
                    <a:spcPts val="1885"/>
                  </a:lnSpc>
                  <a:spcBef>
                    <a:spcPct val="0"/>
                  </a:spcBef>
                </a:pPr>
                <a:endParaRPr/>
              </a:p>
            </p:txBody>
          </p:sp>
        </p:grpSp>
        <p:sp>
          <p:nvSpPr>
            <p:cNvPr id="43" name="TextBox 43"/>
            <p:cNvSpPr txBox="1"/>
            <p:nvPr/>
          </p:nvSpPr>
          <p:spPr>
            <a:xfrm>
              <a:off x="6251978" y="1149453"/>
              <a:ext cx="4346909" cy="575782"/>
            </a:xfrm>
            <a:prstGeom prst="rect">
              <a:avLst/>
            </a:prstGeom>
          </p:spPr>
          <p:txBody>
            <a:bodyPr lIns="0" tIns="0" rIns="0" bIns="0" rtlCol="0" anchor="t">
              <a:spAutoFit/>
            </a:bodyPr>
            <a:lstStyle/>
            <a:p>
              <a:pPr algn="ctr">
                <a:lnSpc>
                  <a:spcPts val="3628"/>
                </a:lnSpc>
                <a:spcBef>
                  <a:spcPct val="0"/>
                </a:spcBef>
              </a:pPr>
              <a:r>
                <a:rPr lang="en-US" sz="2592" b="1">
                  <a:solidFill>
                    <a:srgbClr val="000000"/>
                  </a:solidFill>
                  <a:latin typeface="Canva Sans Bold"/>
                  <a:ea typeface="Canva Sans Bold"/>
                  <a:cs typeface="Canva Sans Bold"/>
                  <a:sym typeface="Canva Sans Bold"/>
                </a:rPr>
                <a:t>AdaBoost</a:t>
              </a:r>
            </a:p>
          </p:txBody>
        </p:sp>
        <p:grpSp>
          <p:nvGrpSpPr>
            <p:cNvPr id="44" name="Group 44"/>
            <p:cNvGrpSpPr/>
            <p:nvPr/>
          </p:nvGrpSpPr>
          <p:grpSpPr>
            <a:xfrm rot="5400000">
              <a:off x="8091242" y="118672"/>
              <a:ext cx="794547" cy="4509784"/>
              <a:chOff x="0" y="0"/>
              <a:chExt cx="146798" cy="833215"/>
            </a:xfrm>
          </p:grpSpPr>
          <p:sp>
            <p:nvSpPr>
              <p:cNvPr id="45" name="Freeform 45"/>
              <p:cNvSpPr/>
              <p:nvPr/>
            </p:nvSpPr>
            <p:spPr>
              <a:xfrm>
                <a:off x="0" y="0"/>
                <a:ext cx="146798" cy="833215"/>
              </a:xfrm>
              <a:custGeom>
                <a:avLst/>
                <a:gdLst/>
                <a:ahLst/>
                <a:cxnLst/>
                <a:rect l="l" t="t" r="r" b="b"/>
                <a:pathLst>
                  <a:path w="146798" h="833215">
                    <a:moveTo>
                      <a:pt x="73399" y="0"/>
                    </a:moveTo>
                    <a:lnTo>
                      <a:pt x="73399" y="0"/>
                    </a:lnTo>
                    <a:cubicBezTo>
                      <a:pt x="113936" y="0"/>
                      <a:pt x="146798" y="32862"/>
                      <a:pt x="146798" y="73399"/>
                    </a:cubicBezTo>
                    <a:lnTo>
                      <a:pt x="146798" y="759816"/>
                    </a:lnTo>
                    <a:cubicBezTo>
                      <a:pt x="146798" y="800353"/>
                      <a:pt x="113936" y="833215"/>
                      <a:pt x="73399" y="833215"/>
                    </a:cubicBezTo>
                    <a:lnTo>
                      <a:pt x="73399" y="833215"/>
                    </a:lnTo>
                    <a:cubicBezTo>
                      <a:pt x="32862" y="833215"/>
                      <a:pt x="0" y="800353"/>
                      <a:pt x="0" y="759816"/>
                    </a:cubicBezTo>
                    <a:lnTo>
                      <a:pt x="0" y="73399"/>
                    </a:lnTo>
                    <a:cubicBezTo>
                      <a:pt x="0" y="32862"/>
                      <a:pt x="32862" y="0"/>
                      <a:pt x="73399" y="0"/>
                    </a:cubicBezTo>
                    <a:close/>
                  </a:path>
                </a:pathLst>
              </a:custGeom>
              <a:solidFill>
                <a:srgbClr val="F9FFF1"/>
              </a:solidFill>
              <a:ln w="19050" cap="sq">
                <a:solidFill>
                  <a:srgbClr val="F7C696"/>
                </a:solidFill>
                <a:prstDash val="solid"/>
                <a:miter/>
              </a:ln>
            </p:spPr>
            <p:txBody>
              <a:bodyPr/>
              <a:lstStyle/>
              <a:p>
                <a:endParaRPr lang="en-US"/>
              </a:p>
            </p:txBody>
          </p:sp>
          <p:sp>
            <p:nvSpPr>
              <p:cNvPr id="46" name="TextBox 46"/>
              <p:cNvSpPr txBox="1"/>
              <p:nvPr/>
            </p:nvSpPr>
            <p:spPr>
              <a:xfrm>
                <a:off x="0" y="-28575"/>
                <a:ext cx="146798" cy="861790"/>
              </a:xfrm>
              <a:prstGeom prst="rect">
                <a:avLst/>
              </a:prstGeom>
            </p:spPr>
            <p:txBody>
              <a:bodyPr lIns="74345" tIns="74345" rIns="74345" bIns="74345" rtlCol="0" anchor="ctr"/>
              <a:lstStyle/>
              <a:p>
                <a:pPr algn="ctr">
                  <a:lnSpc>
                    <a:spcPts val="1885"/>
                  </a:lnSpc>
                  <a:spcBef>
                    <a:spcPct val="0"/>
                  </a:spcBef>
                </a:pPr>
                <a:endParaRPr/>
              </a:p>
            </p:txBody>
          </p:sp>
        </p:grpSp>
        <p:sp>
          <p:nvSpPr>
            <p:cNvPr id="47" name="TextBox 47"/>
            <p:cNvSpPr txBox="1"/>
            <p:nvPr/>
          </p:nvSpPr>
          <p:spPr>
            <a:xfrm>
              <a:off x="6316408" y="2050130"/>
              <a:ext cx="4298167" cy="575782"/>
            </a:xfrm>
            <a:prstGeom prst="rect">
              <a:avLst/>
            </a:prstGeom>
          </p:spPr>
          <p:txBody>
            <a:bodyPr lIns="0" tIns="0" rIns="0" bIns="0" rtlCol="0" anchor="t">
              <a:spAutoFit/>
            </a:bodyPr>
            <a:lstStyle/>
            <a:p>
              <a:pPr algn="ctr">
                <a:lnSpc>
                  <a:spcPts val="3628"/>
                </a:lnSpc>
                <a:spcBef>
                  <a:spcPct val="0"/>
                </a:spcBef>
              </a:pPr>
              <a:r>
                <a:rPr lang="en-US" sz="2592" b="1">
                  <a:solidFill>
                    <a:srgbClr val="000000"/>
                  </a:solidFill>
                  <a:latin typeface="Canva Sans Bold"/>
                  <a:ea typeface="Canva Sans Bold"/>
                  <a:cs typeface="Canva Sans Bold"/>
                  <a:sym typeface="Canva Sans Bold"/>
                </a:rPr>
                <a:t>Bagging</a:t>
              </a:r>
            </a:p>
          </p:txBody>
        </p:sp>
        <p:grpSp>
          <p:nvGrpSpPr>
            <p:cNvPr id="48" name="Group 48"/>
            <p:cNvGrpSpPr/>
            <p:nvPr/>
          </p:nvGrpSpPr>
          <p:grpSpPr>
            <a:xfrm rot="5400000">
              <a:off x="8089722" y="1070675"/>
              <a:ext cx="797587" cy="4509784"/>
              <a:chOff x="0" y="0"/>
              <a:chExt cx="147360" cy="833215"/>
            </a:xfrm>
          </p:grpSpPr>
          <p:sp>
            <p:nvSpPr>
              <p:cNvPr id="49" name="Freeform 49"/>
              <p:cNvSpPr/>
              <p:nvPr/>
            </p:nvSpPr>
            <p:spPr>
              <a:xfrm>
                <a:off x="0" y="0"/>
                <a:ext cx="147360" cy="833215"/>
              </a:xfrm>
              <a:custGeom>
                <a:avLst/>
                <a:gdLst/>
                <a:ahLst/>
                <a:cxnLst/>
                <a:rect l="l" t="t" r="r" b="b"/>
                <a:pathLst>
                  <a:path w="147360" h="833215">
                    <a:moveTo>
                      <a:pt x="73680" y="0"/>
                    </a:moveTo>
                    <a:lnTo>
                      <a:pt x="73680" y="0"/>
                    </a:lnTo>
                    <a:cubicBezTo>
                      <a:pt x="114372" y="0"/>
                      <a:pt x="147360" y="32988"/>
                      <a:pt x="147360" y="73680"/>
                    </a:cubicBezTo>
                    <a:lnTo>
                      <a:pt x="147360" y="759535"/>
                    </a:lnTo>
                    <a:cubicBezTo>
                      <a:pt x="147360" y="779076"/>
                      <a:pt x="139597" y="797817"/>
                      <a:pt x="125780" y="811634"/>
                    </a:cubicBezTo>
                    <a:cubicBezTo>
                      <a:pt x="111962" y="825452"/>
                      <a:pt x="93221" y="833215"/>
                      <a:pt x="73680" y="833215"/>
                    </a:cubicBezTo>
                    <a:lnTo>
                      <a:pt x="73680" y="833215"/>
                    </a:lnTo>
                    <a:cubicBezTo>
                      <a:pt x="54139" y="833215"/>
                      <a:pt x="35398" y="825452"/>
                      <a:pt x="21580" y="811634"/>
                    </a:cubicBezTo>
                    <a:cubicBezTo>
                      <a:pt x="7763" y="797817"/>
                      <a:pt x="0" y="779076"/>
                      <a:pt x="0" y="759535"/>
                    </a:cubicBezTo>
                    <a:lnTo>
                      <a:pt x="0" y="73680"/>
                    </a:lnTo>
                    <a:cubicBezTo>
                      <a:pt x="0" y="54139"/>
                      <a:pt x="7763" y="35398"/>
                      <a:pt x="21580" y="21580"/>
                    </a:cubicBezTo>
                    <a:cubicBezTo>
                      <a:pt x="35398" y="7763"/>
                      <a:pt x="54139" y="0"/>
                      <a:pt x="73680" y="0"/>
                    </a:cubicBezTo>
                    <a:close/>
                  </a:path>
                </a:pathLst>
              </a:custGeom>
              <a:solidFill>
                <a:srgbClr val="F9FFF1"/>
              </a:solidFill>
              <a:ln w="19050" cap="sq">
                <a:solidFill>
                  <a:srgbClr val="F7C696"/>
                </a:solidFill>
                <a:prstDash val="solid"/>
                <a:miter/>
              </a:ln>
            </p:spPr>
            <p:txBody>
              <a:bodyPr/>
              <a:lstStyle/>
              <a:p>
                <a:endParaRPr lang="en-US"/>
              </a:p>
            </p:txBody>
          </p:sp>
          <p:sp>
            <p:nvSpPr>
              <p:cNvPr id="50" name="TextBox 50"/>
              <p:cNvSpPr txBox="1"/>
              <p:nvPr/>
            </p:nvSpPr>
            <p:spPr>
              <a:xfrm>
                <a:off x="0" y="-28575"/>
                <a:ext cx="147360" cy="861790"/>
              </a:xfrm>
              <a:prstGeom prst="rect">
                <a:avLst/>
              </a:prstGeom>
            </p:spPr>
            <p:txBody>
              <a:bodyPr lIns="74345" tIns="74345" rIns="74345" bIns="74345" rtlCol="0" anchor="ctr"/>
              <a:lstStyle/>
              <a:p>
                <a:pPr algn="ctr">
                  <a:lnSpc>
                    <a:spcPts val="1885"/>
                  </a:lnSpc>
                  <a:spcBef>
                    <a:spcPct val="0"/>
                  </a:spcBef>
                </a:pPr>
                <a:endParaRPr/>
              </a:p>
            </p:txBody>
          </p:sp>
        </p:grpSp>
        <p:sp>
          <p:nvSpPr>
            <p:cNvPr id="51" name="TextBox 51"/>
            <p:cNvSpPr txBox="1"/>
            <p:nvPr/>
          </p:nvSpPr>
          <p:spPr>
            <a:xfrm>
              <a:off x="6343071" y="3009101"/>
              <a:ext cx="4309244" cy="575782"/>
            </a:xfrm>
            <a:prstGeom prst="rect">
              <a:avLst/>
            </a:prstGeom>
          </p:spPr>
          <p:txBody>
            <a:bodyPr lIns="0" tIns="0" rIns="0" bIns="0" rtlCol="0" anchor="t">
              <a:spAutoFit/>
            </a:bodyPr>
            <a:lstStyle/>
            <a:p>
              <a:pPr algn="ctr">
                <a:lnSpc>
                  <a:spcPts val="3628"/>
                </a:lnSpc>
                <a:spcBef>
                  <a:spcPct val="0"/>
                </a:spcBef>
              </a:pPr>
              <a:r>
                <a:rPr lang="en-US" sz="2592" b="1">
                  <a:solidFill>
                    <a:srgbClr val="000000"/>
                  </a:solidFill>
                  <a:latin typeface="Canva Sans Bold"/>
                  <a:ea typeface="Canva Sans Bold"/>
                  <a:cs typeface="Canva Sans Bold"/>
                  <a:sym typeface="Canva Sans Bold"/>
                </a:rPr>
                <a:t>Extra Trees</a:t>
              </a:r>
            </a:p>
          </p:txBody>
        </p:sp>
        <p:grpSp>
          <p:nvGrpSpPr>
            <p:cNvPr id="52" name="Group 52"/>
            <p:cNvGrpSpPr/>
            <p:nvPr/>
          </p:nvGrpSpPr>
          <p:grpSpPr>
            <a:xfrm rot="5400000">
              <a:off x="8100419" y="1987497"/>
              <a:ext cx="794547" cy="4491430"/>
              <a:chOff x="0" y="0"/>
              <a:chExt cx="146798" cy="829824"/>
            </a:xfrm>
          </p:grpSpPr>
          <p:sp>
            <p:nvSpPr>
              <p:cNvPr id="53" name="Freeform 53"/>
              <p:cNvSpPr/>
              <p:nvPr/>
            </p:nvSpPr>
            <p:spPr>
              <a:xfrm>
                <a:off x="0" y="0"/>
                <a:ext cx="146798" cy="829824"/>
              </a:xfrm>
              <a:custGeom>
                <a:avLst/>
                <a:gdLst/>
                <a:ahLst/>
                <a:cxnLst/>
                <a:rect l="l" t="t" r="r" b="b"/>
                <a:pathLst>
                  <a:path w="146798" h="829824">
                    <a:moveTo>
                      <a:pt x="73399" y="0"/>
                    </a:moveTo>
                    <a:lnTo>
                      <a:pt x="73399" y="0"/>
                    </a:lnTo>
                    <a:cubicBezTo>
                      <a:pt x="113936" y="0"/>
                      <a:pt x="146798" y="32862"/>
                      <a:pt x="146798" y="73399"/>
                    </a:cubicBezTo>
                    <a:lnTo>
                      <a:pt x="146798" y="756425"/>
                    </a:lnTo>
                    <a:cubicBezTo>
                      <a:pt x="146798" y="796962"/>
                      <a:pt x="113936" y="829824"/>
                      <a:pt x="73399" y="829824"/>
                    </a:cubicBezTo>
                    <a:lnTo>
                      <a:pt x="73399" y="829824"/>
                    </a:lnTo>
                    <a:cubicBezTo>
                      <a:pt x="32862" y="829824"/>
                      <a:pt x="0" y="796962"/>
                      <a:pt x="0" y="756425"/>
                    </a:cubicBezTo>
                    <a:lnTo>
                      <a:pt x="0" y="73399"/>
                    </a:lnTo>
                    <a:cubicBezTo>
                      <a:pt x="0" y="32862"/>
                      <a:pt x="32862" y="0"/>
                      <a:pt x="73399" y="0"/>
                    </a:cubicBezTo>
                    <a:close/>
                  </a:path>
                </a:pathLst>
              </a:custGeom>
              <a:solidFill>
                <a:srgbClr val="F9FFF1"/>
              </a:solidFill>
              <a:ln w="19050" cap="sq">
                <a:solidFill>
                  <a:srgbClr val="F7C696"/>
                </a:solidFill>
                <a:prstDash val="solid"/>
                <a:miter/>
              </a:ln>
            </p:spPr>
            <p:txBody>
              <a:bodyPr/>
              <a:lstStyle/>
              <a:p>
                <a:endParaRPr lang="en-US"/>
              </a:p>
            </p:txBody>
          </p:sp>
          <p:sp>
            <p:nvSpPr>
              <p:cNvPr id="54" name="TextBox 54"/>
              <p:cNvSpPr txBox="1"/>
              <p:nvPr/>
            </p:nvSpPr>
            <p:spPr>
              <a:xfrm>
                <a:off x="0" y="-28575"/>
                <a:ext cx="146798" cy="858399"/>
              </a:xfrm>
              <a:prstGeom prst="rect">
                <a:avLst/>
              </a:prstGeom>
            </p:spPr>
            <p:txBody>
              <a:bodyPr lIns="74345" tIns="74345" rIns="74345" bIns="74345" rtlCol="0" anchor="ctr"/>
              <a:lstStyle/>
              <a:p>
                <a:pPr algn="ctr">
                  <a:lnSpc>
                    <a:spcPts val="1885"/>
                  </a:lnSpc>
                  <a:spcBef>
                    <a:spcPct val="0"/>
                  </a:spcBef>
                </a:pPr>
                <a:endParaRPr/>
              </a:p>
            </p:txBody>
          </p:sp>
        </p:grpSp>
        <p:sp>
          <p:nvSpPr>
            <p:cNvPr id="55" name="TextBox 55"/>
            <p:cNvSpPr txBox="1"/>
            <p:nvPr/>
          </p:nvSpPr>
          <p:spPr>
            <a:xfrm>
              <a:off x="6325154" y="3916745"/>
              <a:ext cx="4280674" cy="575782"/>
            </a:xfrm>
            <a:prstGeom prst="rect">
              <a:avLst/>
            </a:prstGeom>
          </p:spPr>
          <p:txBody>
            <a:bodyPr lIns="0" tIns="0" rIns="0" bIns="0" rtlCol="0" anchor="t">
              <a:spAutoFit/>
            </a:bodyPr>
            <a:lstStyle/>
            <a:p>
              <a:pPr algn="ctr">
                <a:lnSpc>
                  <a:spcPts val="3628"/>
                </a:lnSpc>
                <a:spcBef>
                  <a:spcPct val="0"/>
                </a:spcBef>
              </a:pPr>
              <a:r>
                <a:rPr lang="en-US" sz="2592" b="1">
                  <a:solidFill>
                    <a:srgbClr val="000000"/>
                  </a:solidFill>
                  <a:latin typeface="Canva Sans Bold"/>
                  <a:ea typeface="Canva Sans Bold"/>
                  <a:cs typeface="Canva Sans Bold"/>
                  <a:sym typeface="Canva Sans Bold"/>
                </a:rPr>
                <a:t>XGBoost</a:t>
              </a:r>
            </a:p>
          </p:txBody>
        </p:sp>
        <p:sp>
          <p:nvSpPr>
            <p:cNvPr id="56" name="Freeform 56"/>
            <p:cNvSpPr/>
            <p:nvPr/>
          </p:nvSpPr>
          <p:spPr>
            <a:xfrm>
              <a:off x="13719070" y="2926773"/>
              <a:ext cx="960113" cy="520861"/>
            </a:xfrm>
            <a:custGeom>
              <a:avLst/>
              <a:gdLst/>
              <a:ahLst/>
              <a:cxnLst/>
              <a:rect l="l" t="t" r="r" b="b"/>
              <a:pathLst>
                <a:path w="960113" h="520861">
                  <a:moveTo>
                    <a:pt x="0" y="0"/>
                  </a:moveTo>
                  <a:lnTo>
                    <a:pt x="960113" y="0"/>
                  </a:lnTo>
                  <a:lnTo>
                    <a:pt x="960113" y="520861"/>
                  </a:lnTo>
                  <a:lnTo>
                    <a:pt x="0" y="52086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grpSp>
          <p:nvGrpSpPr>
            <p:cNvPr id="57" name="Group 57"/>
            <p:cNvGrpSpPr/>
            <p:nvPr/>
          </p:nvGrpSpPr>
          <p:grpSpPr>
            <a:xfrm>
              <a:off x="13683586" y="0"/>
              <a:ext cx="4385675" cy="5032290"/>
              <a:chOff x="0" y="0"/>
              <a:chExt cx="1353707" cy="1553295"/>
            </a:xfrm>
          </p:grpSpPr>
          <p:sp>
            <p:nvSpPr>
              <p:cNvPr id="58" name="Freeform 58"/>
              <p:cNvSpPr/>
              <p:nvPr/>
            </p:nvSpPr>
            <p:spPr>
              <a:xfrm>
                <a:off x="0" y="0"/>
                <a:ext cx="1353707" cy="1553295"/>
              </a:xfrm>
              <a:custGeom>
                <a:avLst/>
                <a:gdLst/>
                <a:ahLst/>
                <a:cxnLst/>
                <a:rect l="l" t="t" r="r" b="b"/>
                <a:pathLst>
                  <a:path w="1353707" h="1553295">
                    <a:moveTo>
                      <a:pt x="8631" y="0"/>
                    </a:moveTo>
                    <a:lnTo>
                      <a:pt x="1345076" y="0"/>
                    </a:lnTo>
                    <a:cubicBezTo>
                      <a:pt x="1347365" y="0"/>
                      <a:pt x="1349561" y="909"/>
                      <a:pt x="1351179" y="2528"/>
                    </a:cubicBezTo>
                    <a:cubicBezTo>
                      <a:pt x="1352798" y="4147"/>
                      <a:pt x="1353707" y="6342"/>
                      <a:pt x="1353707" y="8631"/>
                    </a:cubicBezTo>
                    <a:lnTo>
                      <a:pt x="1353707" y="1544664"/>
                    </a:lnTo>
                    <a:cubicBezTo>
                      <a:pt x="1353707" y="1546953"/>
                      <a:pt x="1352798" y="1549149"/>
                      <a:pt x="1351179" y="1550767"/>
                    </a:cubicBezTo>
                    <a:cubicBezTo>
                      <a:pt x="1349561" y="1552386"/>
                      <a:pt x="1347365" y="1553295"/>
                      <a:pt x="1345076" y="1553295"/>
                    </a:cubicBezTo>
                    <a:lnTo>
                      <a:pt x="8631" y="1553295"/>
                    </a:lnTo>
                    <a:cubicBezTo>
                      <a:pt x="6342" y="1553295"/>
                      <a:pt x="4147" y="1552386"/>
                      <a:pt x="2528" y="1550767"/>
                    </a:cubicBezTo>
                    <a:cubicBezTo>
                      <a:pt x="909" y="1549149"/>
                      <a:pt x="0" y="1546953"/>
                      <a:pt x="0" y="1544664"/>
                    </a:cubicBezTo>
                    <a:lnTo>
                      <a:pt x="0" y="8631"/>
                    </a:lnTo>
                    <a:cubicBezTo>
                      <a:pt x="0" y="6342"/>
                      <a:pt x="909" y="4147"/>
                      <a:pt x="2528" y="2528"/>
                    </a:cubicBezTo>
                    <a:cubicBezTo>
                      <a:pt x="4147" y="909"/>
                      <a:pt x="6342" y="0"/>
                      <a:pt x="8631" y="0"/>
                    </a:cubicBezTo>
                    <a:close/>
                  </a:path>
                </a:pathLst>
              </a:custGeom>
              <a:solidFill>
                <a:srgbClr val="B4F9F9"/>
              </a:solidFill>
              <a:ln w="38100" cap="sq">
                <a:solidFill>
                  <a:srgbClr val="FFC7F2"/>
                </a:solidFill>
                <a:prstDash val="solid"/>
                <a:miter/>
              </a:ln>
            </p:spPr>
            <p:txBody>
              <a:bodyPr/>
              <a:lstStyle/>
              <a:p>
                <a:endParaRPr lang="en-US"/>
              </a:p>
            </p:txBody>
          </p:sp>
          <p:sp>
            <p:nvSpPr>
              <p:cNvPr id="59" name="TextBox 59"/>
              <p:cNvSpPr txBox="1"/>
              <p:nvPr/>
            </p:nvSpPr>
            <p:spPr>
              <a:xfrm>
                <a:off x="0" y="-38100"/>
                <a:ext cx="1353707" cy="1591395"/>
              </a:xfrm>
              <a:prstGeom prst="rect">
                <a:avLst/>
              </a:prstGeom>
            </p:spPr>
            <p:txBody>
              <a:bodyPr lIns="28437" tIns="28437" rIns="28437" bIns="28437" rtlCol="0" anchor="ctr"/>
              <a:lstStyle/>
              <a:p>
                <a:pPr algn="ctr">
                  <a:lnSpc>
                    <a:spcPts val="2305"/>
                  </a:lnSpc>
                  <a:spcBef>
                    <a:spcPct val="0"/>
                  </a:spcBef>
                </a:pPr>
                <a:endParaRPr/>
              </a:p>
            </p:txBody>
          </p:sp>
        </p:grpSp>
        <p:sp>
          <p:nvSpPr>
            <p:cNvPr id="60" name="AutoShape 60"/>
            <p:cNvSpPr/>
            <p:nvPr/>
          </p:nvSpPr>
          <p:spPr>
            <a:xfrm flipV="1">
              <a:off x="13644334" y="2410096"/>
              <a:ext cx="4385676" cy="9743"/>
            </a:xfrm>
            <a:prstGeom prst="line">
              <a:avLst/>
            </a:prstGeom>
            <a:ln w="64541" cap="flat">
              <a:solidFill>
                <a:srgbClr val="E5BCF0"/>
              </a:solidFill>
              <a:prstDash val="solid"/>
              <a:headEnd type="none" w="sm" len="sm"/>
              <a:tailEnd type="none" w="sm" len="sm"/>
            </a:ln>
          </p:spPr>
          <p:txBody>
            <a:bodyPr/>
            <a:lstStyle/>
            <a:p>
              <a:endParaRPr lang="en-US"/>
            </a:p>
          </p:txBody>
        </p:sp>
        <p:sp>
          <p:nvSpPr>
            <p:cNvPr id="61" name="TextBox 61"/>
            <p:cNvSpPr txBox="1"/>
            <p:nvPr/>
          </p:nvSpPr>
          <p:spPr>
            <a:xfrm>
              <a:off x="14602709" y="184381"/>
              <a:ext cx="2711256" cy="1987294"/>
            </a:xfrm>
            <a:prstGeom prst="rect">
              <a:avLst/>
            </a:prstGeom>
          </p:spPr>
          <p:txBody>
            <a:bodyPr lIns="0" tIns="0" rIns="0" bIns="0" rtlCol="0" anchor="t">
              <a:spAutoFit/>
            </a:bodyPr>
            <a:lstStyle/>
            <a:p>
              <a:pPr algn="ctr">
                <a:lnSpc>
                  <a:spcPts val="4010"/>
                </a:lnSpc>
                <a:spcBef>
                  <a:spcPct val="0"/>
                </a:spcBef>
              </a:pPr>
              <a:r>
                <a:rPr lang="en-US" sz="2864" b="1" dirty="0">
                  <a:solidFill>
                    <a:srgbClr val="000000"/>
                  </a:solidFill>
                  <a:latin typeface="Canva Sans Bold"/>
                  <a:ea typeface="Canva Sans Bold"/>
                  <a:cs typeface="Canva Sans Bold"/>
                  <a:sym typeface="Canva Sans Bold"/>
                </a:rPr>
                <a:t>Hyper-Parameter Tuning</a:t>
              </a:r>
            </a:p>
          </p:txBody>
        </p:sp>
        <p:sp>
          <p:nvSpPr>
            <p:cNvPr id="62" name="TextBox 62"/>
            <p:cNvSpPr txBox="1"/>
            <p:nvPr/>
          </p:nvSpPr>
          <p:spPr>
            <a:xfrm>
              <a:off x="14217602" y="2840021"/>
              <a:ext cx="3149434" cy="512789"/>
            </a:xfrm>
            <a:prstGeom prst="rect">
              <a:avLst/>
            </a:prstGeom>
          </p:spPr>
          <p:txBody>
            <a:bodyPr lIns="0" tIns="0" rIns="0" bIns="0" rtlCol="0" anchor="t">
              <a:spAutoFit/>
            </a:bodyPr>
            <a:lstStyle/>
            <a:p>
              <a:pPr algn="ctr">
                <a:lnSpc>
                  <a:spcPts val="3246"/>
                </a:lnSpc>
                <a:spcBef>
                  <a:spcPct val="0"/>
                </a:spcBef>
              </a:pPr>
              <a:r>
                <a:rPr lang="en-US" sz="2319" b="1" dirty="0">
                  <a:solidFill>
                    <a:srgbClr val="000000"/>
                  </a:solidFill>
                  <a:latin typeface="Canva Sans Bold"/>
                  <a:ea typeface="Canva Sans Bold"/>
                  <a:cs typeface="Canva Sans Bold"/>
                  <a:sym typeface="Canva Sans Bold"/>
                </a:rPr>
                <a:t>Grid Search</a:t>
              </a:r>
            </a:p>
          </p:txBody>
        </p:sp>
        <p:sp>
          <p:nvSpPr>
            <p:cNvPr id="63" name="TextBox 63"/>
            <p:cNvSpPr txBox="1"/>
            <p:nvPr/>
          </p:nvSpPr>
          <p:spPr>
            <a:xfrm>
              <a:off x="13974105" y="3696987"/>
              <a:ext cx="3804636" cy="512789"/>
            </a:xfrm>
            <a:prstGeom prst="rect">
              <a:avLst/>
            </a:prstGeom>
          </p:spPr>
          <p:txBody>
            <a:bodyPr lIns="0" tIns="0" rIns="0" bIns="0" rtlCol="0" anchor="t">
              <a:spAutoFit/>
            </a:bodyPr>
            <a:lstStyle/>
            <a:p>
              <a:pPr algn="ctr">
                <a:lnSpc>
                  <a:spcPts val="3246"/>
                </a:lnSpc>
                <a:spcBef>
                  <a:spcPct val="0"/>
                </a:spcBef>
              </a:pPr>
              <a:r>
                <a:rPr lang="en-US" sz="2319" b="1" dirty="0">
                  <a:solidFill>
                    <a:srgbClr val="000000"/>
                  </a:solidFill>
                  <a:latin typeface="Canva Sans Bold"/>
                  <a:ea typeface="Canva Sans Bold"/>
                  <a:cs typeface="Canva Sans Bold"/>
                  <a:sym typeface="Canva Sans Bold"/>
                </a:rPr>
                <a:t>Random Search</a:t>
              </a:r>
            </a:p>
          </p:txBody>
        </p:sp>
        <p:sp>
          <p:nvSpPr>
            <p:cNvPr id="64" name="TextBox 64"/>
            <p:cNvSpPr txBox="1"/>
            <p:nvPr/>
          </p:nvSpPr>
          <p:spPr>
            <a:xfrm>
              <a:off x="11673376" y="3993917"/>
              <a:ext cx="1970956" cy="755750"/>
            </a:xfrm>
            <a:prstGeom prst="rect">
              <a:avLst/>
            </a:prstGeom>
          </p:spPr>
          <p:txBody>
            <a:bodyPr lIns="0" tIns="0" rIns="0" bIns="0" rtlCol="0" anchor="t">
              <a:spAutoFit/>
            </a:bodyPr>
            <a:lstStyle/>
            <a:p>
              <a:pPr algn="ctr">
                <a:lnSpc>
                  <a:spcPts val="2309"/>
                </a:lnSpc>
                <a:spcBef>
                  <a:spcPct val="0"/>
                </a:spcBef>
              </a:pPr>
              <a:r>
                <a:rPr lang="en-US" sz="1649">
                  <a:solidFill>
                    <a:srgbClr val="000000"/>
                  </a:solidFill>
                  <a:latin typeface="Poppins"/>
                  <a:ea typeface="Poppins"/>
                  <a:cs typeface="Poppins"/>
                  <a:sym typeface="Poppins"/>
                </a:rPr>
                <a:t>10-fold (Cross validation)</a:t>
              </a:r>
            </a:p>
          </p:txBody>
        </p:sp>
      </p:grpSp>
      <p:grpSp>
        <p:nvGrpSpPr>
          <p:cNvPr id="65" name="Group 65"/>
          <p:cNvGrpSpPr/>
          <p:nvPr/>
        </p:nvGrpSpPr>
        <p:grpSpPr>
          <a:xfrm rot="5400000">
            <a:off x="14339377" y="2228555"/>
            <a:ext cx="3765646" cy="3340431"/>
            <a:chOff x="0" y="0"/>
            <a:chExt cx="1044642" cy="926681"/>
          </a:xfrm>
        </p:grpSpPr>
        <p:sp>
          <p:nvSpPr>
            <p:cNvPr id="66" name="Freeform 66"/>
            <p:cNvSpPr/>
            <p:nvPr/>
          </p:nvSpPr>
          <p:spPr>
            <a:xfrm>
              <a:off x="0" y="0"/>
              <a:ext cx="1044642" cy="926681"/>
            </a:xfrm>
            <a:custGeom>
              <a:avLst/>
              <a:gdLst/>
              <a:ahLst/>
              <a:cxnLst/>
              <a:rect l="l" t="t" r="r" b="b"/>
              <a:pathLst>
                <a:path w="1044642" h="926681">
                  <a:moveTo>
                    <a:pt x="5934" y="0"/>
                  </a:moveTo>
                  <a:lnTo>
                    <a:pt x="1038707" y="0"/>
                  </a:lnTo>
                  <a:cubicBezTo>
                    <a:pt x="1041985" y="0"/>
                    <a:pt x="1044642" y="2657"/>
                    <a:pt x="1044642" y="5934"/>
                  </a:cubicBezTo>
                  <a:lnTo>
                    <a:pt x="1044642" y="920747"/>
                  </a:lnTo>
                  <a:cubicBezTo>
                    <a:pt x="1044642" y="924024"/>
                    <a:pt x="1041985" y="926681"/>
                    <a:pt x="1038707" y="926681"/>
                  </a:cubicBezTo>
                  <a:lnTo>
                    <a:pt x="5934" y="926681"/>
                  </a:lnTo>
                  <a:cubicBezTo>
                    <a:pt x="2657" y="926681"/>
                    <a:pt x="0" y="924024"/>
                    <a:pt x="0" y="920747"/>
                  </a:cubicBezTo>
                  <a:lnTo>
                    <a:pt x="0" y="5934"/>
                  </a:lnTo>
                  <a:cubicBezTo>
                    <a:pt x="0" y="2657"/>
                    <a:pt x="2657" y="0"/>
                    <a:pt x="5934" y="0"/>
                  </a:cubicBezTo>
                  <a:close/>
                </a:path>
              </a:pathLst>
            </a:custGeom>
            <a:solidFill>
              <a:srgbClr val="FFFAE8"/>
            </a:solidFill>
            <a:ln w="9525" cap="sq">
              <a:solidFill>
                <a:srgbClr val="F7C696"/>
              </a:solidFill>
              <a:prstDash val="solid"/>
              <a:miter/>
            </a:ln>
          </p:spPr>
          <p:txBody>
            <a:bodyPr/>
            <a:lstStyle/>
            <a:p>
              <a:endParaRPr lang="en-US"/>
            </a:p>
          </p:txBody>
        </p:sp>
        <p:sp>
          <p:nvSpPr>
            <p:cNvPr id="67" name="TextBox 67"/>
            <p:cNvSpPr txBox="1"/>
            <p:nvPr/>
          </p:nvSpPr>
          <p:spPr>
            <a:xfrm>
              <a:off x="0" y="-28575"/>
              <a:ext cx="1044642" cy="955256"/>
            </a:xfrm>
            <a:prstGeom prst="rect">
              <a:avLst/>
            </a:prstGeom>
          </p:spPr>
          <p:txBody>
            <a:bodyPr lIns="57340" tIns="57340" rIns="57340" bIns="57340" rtlCol="0" anchor="ctr"/>
            <a:lstStyle/>
            <a:p>
              <a:pPr algn="ctr">
                <a:lnSpc>
                  <a:spcPts val="1885"/>
                </a:lnSpc>
                <a:spcBef>
                  <a:spcPct val="0"/>
                </a:spcBef>
              </a:pPr>
              <a:endParaRPr/>
            </a:p>
          </p:txBody>
        </p:sp>
      </p:grpSp>
      <p:grpSp>
        <p:nvGrpSpPr>
          <p:cNvPr id="68" name="Group 68"/>
          <p:cNvGrpSpPr/>
          <p:nvPr/>
        </p:nvGrpSpPr>
        <p:grpSpPr>
          <a:xfrm rot="5400000">
            <a:off x="15688355" y="879577"/>
            <a:ext cx="1067691" cy="3340431"/>
            <a:chOff x="0" y="0"/>
            <a:chExt cx="296192" cy="926681"/>
          </a:xfrm>
        </p:grpSpPr>
        <p:sp>
          <p:nvSpPr>
            <p:cNvPr id="69" name="Freeform 69"/>
            <p:cNvSpPr/>
            <p:nvPr/>
          </p:nvSpPr>
          <p:spPr>
            <a:xfrm>
              <a:off x="0" y="0"/>
              <a:ext cx="296192" cy="926681"/>
            </a:xfrm>
            <a:custGeom>
              <a:avLst/>
              <a:gdLst/>
              <a:ahLst/>
              <a:cxnLst/>
              <a:rect l="l" t="t" r="r" b="b"/>
              <a:pathLst>
                <a:path w="296192" h="926681">
                  <a:moveTo>
                    <a:pt x="20929" y="0"/>
                  </a:moveTo>
                  <a:lnTo>
                    <a:pt x="275263" y="0"/>
                  </a:lnTo>
                  <a:cubicBezTo>
                    <a:pt x="286822" y="0"/>
                    <a:pt x="296192" y="9370"/>
                    <a:pt x="296192" y="20929"/>
                  </a:cubicBezTo>
                  <a:lnTo>
                    <a:pt x="296192" y="905752"/>
                  </a:lnTo>
                  <a:cubicBezTo>
                    <a:pt x="296192" y="917311"/>
                    <a:pt x="286822" y="926681"/>
                    <a:pt x="275263" y="926681"/>
                  </a:cubicBezTo>
                  <a:lnTo>
                    <a:pt x="20929" y="926681"/>
                  </a:lnTo>
                  <a:cubicBezTo>
                    <a:pt x="9370" y="926681"/>
                    <a:pt x="0" y="917311"/>
                    <a:pt x="0" y="905752"/>
                  </a:cubicBezTo>
                  <a:lnTo>
                    <a:pt x="0" y="20929"/>
                  </a:lnTo>
                  <a:cubicBezTo>
                    <a:pt x="0" y="9370"/>
                    <a:pt x="9370" y="0"/>
                    <a:pt x="20929" y="0"/>
                  </a:cubicBezTo>
                  <a:close/>
                </a:path>
              </a:pathLst>
            </a:custGeom>
            <a:solidFill>
              <a:srgbClr val="FFEDE9"/>
            </a:solidFill>
            <a:ln w="9525" cap="sq">
              <a:solidFill>
                <a:srgbClr val="F7C696"/>
              </a:solidFill>
              <a:prstDash val="solid"/>
              <a:miter/>
            </a:ln>
          </p:spPr>
          <p:txBody>
            <a:bodyPr/>
            <a:lstStyle/>
            <a:p>
              <a:endParaRPr lang="en-US"/>
            </a:p>
          </p:txBody>
        </p:sp>
        <p:sp>
          <p:nvSpPr>
            <p:cNvPr id="70" name="TextBox 70"/>
            <p:cNvSpPr txBox="1"/>
            <p:nvPr/>
          </p:nvSpPr>
          <p:spPr>
            <a:xfrm>
              <a:off x="0" y="-28575"/>
              <a:ext cx="296192" cy="955256"/>
            </a:xfrm>
            <a:prstGeom prst="rect">
              <a:avLst/>
            </a:prstGeom>
          </p:spPr>
          <p:txBody>
            <a:bodyPr lIns="57340" tIns="57340" rIns="57340" bIns="57340" rtlCol="0" anchor="ctr"/>
            <a:lstStyle/>
            <a:p>
              <a:pPr algn="ctr">
                <a:lnSpc>
                  <a:spcPts val="1885"/>
                </a:lnSpc>
                <a:spcBef>
                  <a:spcPct val="0"/>
                </a:spcBef>
              </a:pPr>
              <a:endParaRPr/>
            </a:p>
          </p:txBody>
        </p:sp>
      </p:grpSp>
      <p:sp>
        <p:nvSpPr>
          <p:cNvPr id="71" name="Freeform 71"/>
          <p:cNvSpPr/>
          <p:nvPr/>
        </p:nvSpPr>
        <p:spPr>
          <a:xfrm rot="-10800000">
            <a:off x="13947675" y="3026172"/>
            <a:ext cx="544866" cy="295590"/>
          </a:xfrm>
          <a:custGeom>
            <a:avLst/>
            <a:gdLst/>
            <a:ahLst/>
            <a:cxnLst/>
            <a:rect l="l" t="t" r="r" b="b"/>
            <a:pathLst>
              <a:path w="544866" h="295590">
                <a:moveTo>
                  <a:pt x="0" y="0"/>
                </a:moveTo>
                <a:lnTo>
                  <a:pt x="544867" y="0"/>
                </a:lnTo>
                <a:lnTo>
                  <a:pt x="544867" y="295590"/>
                </a:lnTo>
                <a:lnTo>
                  <a:pt x="0" y="29559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72" name="Freeform 72"/>
          <p:cNvSpPr/>
          <p:nvPr/>
        </p:nvSpPr>
        <p:spPr>
          <a:xfrm>
            <a:off x="16658132" y="7449065"/>
            <a:ext cx="1706906" cy="1670635"/>
          </a:xfrm>
          <a:custGeom>
            <a:avLst/>
            <a:gdLst/>
            <a:ahLst/>
            <a:cxnLst/>
            <a:rect l="l" t="t" r="r" b="b"/>
            <a:pathLst>
              <a:path w="1706906" h="1670635">
                <a:moveTo>
                  <a:pt x="0" y="0"/>
                </a:moveTo>
                <a:lnTo>
                  <a:pt x="1706906" y="0"/>
                </a:lnTo>
                <a:lnTo>
                  <a:pt x="1706906" y="1670634"/>
                </a:lnTo>
                <a:lnTo>
                  <a:pt x="0" y="167063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73" name="TextBox 73"/>
          <p:cNvSpPr txBox="1"/>
          <p:nvPr/>
        </p:nvSpPr>
        <p:spPr>
          <a:xfrm>
            <a:off x="3367558" y="419268"/>
            <a:ext cx="11566115" cy="912237"/>
          </a:xfrm>
          <a:prstGeom prst="rect">
            <a:avLst/>
          </a:prstGeom>
        </p:spPr>
        <p:txBody>
          <a:bodyPr lIns="0" tIns="0" rIns="0" bIns="0" rtlCol="0" anchor="t">
            <a:spAutoFit/>
          </a:bodyPr>
          <a:lstStyle/>
          <a:p>
            <a:pPr algn="ctr">
              <a:lnSpc>
                <a:spcPts val="7729"/>
              </a:lnSpc>
            </a:pPr>
            <a:r>
              <a:rPr lang="en-US" sz="5560" b="1" dirty="0">
                <a:solidFill>
                  <a:srgbClr val="000000"/>
                </a:solidFill>
                <a:latin typeface="Comic Sans MS" panose="030F0702030302020204" pitchFamily="66" charset="0"/>
                <a:ea typeface="Gordita Bold"/>
                <a:cs typeface="Gordita Bold"/>
                <a:sym typeface="Gordita Bold"/>
              </a:rPr>
              <a:t>Proposed Methodology (cont..)</a:t>
            </a:r>
          </a:p>
        </p:txBody>
      </p:sp>
      <p:sp>
        <p:nvSpPr>
          <p:cNvPr id="74" name="TextBox 74"/>
          <p:cNvSpPr txBox="1"/>
          <p:nvPr/>
        </p:nvSpPr>
        <p:spPr>
          <a:xfrm>
            <a:off x="3724688" y="9369216"/>
            <a:ext cx="10851856" cy="561975"/>
          </a:xfrm>
          <a:prstGeom prst="rect">
            <a:avLst/>
          </a:prstGeom>
        </p:spPr>
        <p:txBody>
          <a:bodyPr lIns="0" tIns="0" rIns="0" bIns="0" rtlCol="0" anchor="t">
            <a:spAutoFit/>
          </a:bodyPr>
          <a:lstStyle/>
          <a:p>
            <a:pPr algn="ctr">
              <a:lnSpc>
                <a:spcPts val="4199"/>
              </a:lnSpc>
            </a:pPr>
            <a:r>
              <a:rPr lang="en-US" sz="2999" dirty="0">
                <a:solidFill>
                  <a:srgbClr val="FFFFFF"/>
                </a:solidFill>
                <a:latin typeface="Avenir"/>
                <a:ea typeface="Avenir"/>
                <a:cs typeface="Avenir"/>
                <a:sym typeface="Avenir"/>
              </a:rPr>
              <a:t>Department Of Computer Science and Engineering, </a:t>
            </a:r>
            <a:r>
              <a:rPr lang="en-US" sz="2999" dirty="0" err="1">
                <a:solidFill>
                  <a:srgbClr val="FFFFFF"/>
                </a:solidFill>
                <a:latin typeface="Avenir"/>
                <a:ea typeface="Avenir"/>
                <a:cs typeface="Avenir"/>
                <a:sym typeface="Avenir"/>
              </a:rPr>
              <a:t>JnU</a:t>
            </a:r>
            <a:endParaRPr lang="en-US" sz="2999" dirty="0">
              <a:solidFill>
                <a:srgbClr val="FFFFFF"/>
              </a:solidFill>
              <a:latin typeface="Avenir"/>
              <a:ea typeface="Avenir"/>
              <a:cs typeface="Avenir"/>
              <a:sym typeface="Avenir"/>
            </a:endParaRPr>
          </a:p>
        </p:txBody>
      </p:sp>
      <p:sp>
        <p:nvSpPr>
          <p:cNvPr id="75" name="TextBox 75"/>
          <p:cNvSpPr txBox="1"/>
          <p:nvPr/>
        </p:nvSpPr>
        <p:spPr>
          <a:xfrm>
            <a:off x="15394664" y="3283662"/>
            <a:ext cx="1655073" cy="388163"/>
          </a:xfrm>
          <a:prstGeom prst="rect">
            <a:avLst/>
          </a:prstGeom>
        </p:spPr>
        <p:txBody>
          <a:bodyPr lIns="0" tIns="0" rIns="0" bIns="0" rtlCol="0" anchor="t">
            <a:spAutoFit/>
          </a:bodyPr>
          <a:lstStyle/>
          <a:p>
            <a:pPr algn="ctr">
              <a:lnSpc>
                <a:spcPts val="3280"/>
              </a:lnSpc>
              <a:spcBef>
                <a:spcPct val="0"/>
              </a:spcBef>
            </a:pPr>
            <a:r>
              <a:rPr lang="en-US" sz="2343" b="1">
                <a:solidFill>
                  <a:srgbClr val="000000"/>
                </a:solidFill>
                <a:latin typeface="Open Sans Bold"/>
                <a:ea typeface="Open Sans Bold"/>
                <a:cs typeface="Open Sans Bold"/>
                <a:sym typeface="Open Sans Bold"/>
              </a:rPr>
              <a:t>GSE106582</a:t>
            </a:r>
          </a:p>
        </p:txBody>
      </p:sp>
      <p:sp>
        <p:nvSpPr>
          <p:cNvPr id="76" name="TextBox 76"/>
          <p:cNvSpPr txBox="1"/>
          <p:nvPr/>
        </p:nvSpPr>
        <p:spPr>
          <a:xfrm>
            <a:off x="15394664" y="3872116"/>
            <a:ext cx="1655073" cy="388163"/>
          </a:xfrm>
          <a:prstGeom prst="rect">
            <a:avLst/>
          </a:prstGeom>
        </p:spPr>
        <p:txBody>
          <a:bodyPr lIns="0" tIns="0" rIns="0" bIns="0" rtlCol="0" anchor="t">
            <a:spAutoFit/>
          </a:bodyPr>
          <a:lstStyle/>
          <a:p>
            <a:pPr algn="ctr">
              <a:lnSpc>
                <a:spcPts val="3280"/>
              </a:lnSpc>
              <a:spcBef>
                <a:spcPct val="0"/>
              </a:spcBef>
            </a:pPr>
            <a:r>
              <a:rPr lang="en-US" sz="2343" b="1">
                <a:solidFill>
                  <a:srgbClr val="000000"/>
                </a:solidFill>
                <a:latin typeface="Open Sans Bold"/>
                <a:ea typeface="Open Sans Bold"/>
                <a:cs typeface="Open Sans Bold"/>
                <a:sym typeface="Open Sans Bold"/>
              </a:rPr>
              <a:t>GSE21815</a:t>
            </a:r>
          </a:p>
        </p:txBody>
      </p:sp>
      <p:sp>
        <p:nvSpPr>
          <p:cNvPr id="77" name="TextBox 77"/>
          <p:cNvSpPr txBox="1"/>
          <p:nvPr/>
        </p:nvSpPr>
        <p:spPr>
          <a:xfrm>
            <a:off x="15394664" y="5026137"/>
            <a:ext cx="1655073" cy="388163"/>
          </a:xfrm>
          <a:prstGeom prst="rect">
            <a:avLst/>
          </a:prstGeom>
        </p:spPr>
        <p:txBody>
          <a:bodyPr lIns="0" tIns="0" rIns="0" bIns="0" rtlCol="0" anchor="t">
            <a:spAutoFit/>
          </a:bodyPr>
          <a:lstStyle/>
          <a:p>
            <a:pPr algn="ctr">
              <a:lnSpc>
                <a:spcPts val="3280"/>
              </a:lnSpc>
              <a:spcBef>
                <a:spcPct val="0"/>
              </a:spcBef>
            </a:pPr>
            <a:r>
              <a:rPr lang="en-US" sz="2343" b="1">
                <a:solidFill>
                  <a:srgbClr val="000000"/>
                </a:solidFill>
                <a:latin typeface="Open Sans Bold"/>
                <a:ea typeface="Open Sans Bold"/>
                <a:cs typeface="Open Sans Bold"/>
                <a:sym typeface="Open Sans Bold"/>
              </a:rPr>
              <a:t>GSE44076</a:t>
            </a:r>
          </a:p>
        </p:txBody>
      </p:sp>
      <p:sp>
        <p:nvSpPr>
          <p:cNvPr id="78" name="TextBox 78"/>
          <p:cNvSpPr txBox="1"/>
          <p:nvPr/>
        </p:nvSpPr>
        <p:spPr>
          <a:xfrm>
            <a:off x="15394664" y="4460136"/>
            <a:ext cx="1655073" cy="388163"/>
          </a:xfrm>
          <a:prstGeom prst="rect">
            <a:avLst/>
          </a:prstGeom>
        </p:spPr>
        <p:txBody>
          <a:bodyPr lIns="0" tIns="0" rIns="0" bIns="0" rtlCol="0" anchor="t">
            <a:spAutoFit/>
          </a:bodyPr>
          <a:lstStyle/>
          <a:p>
            <a:pPr algn="ctr">
              <a:lnSpc>
                <a:spcPts val="3280"/>
              </a:lnSpc>
              <a:spcBef>
                <a:spcPct val="0"/>
              </a:spcBef>
            </a:pPr>
            <a:r>
              <a:rPr lang="en-US" sz="2343" b="1">
                <a:solidFill>
                  <a:srgbClr val="000000"/>
                </a:solidFill>
                <a:latin typeface="Open Sans Bold"/>
                <a:ea typeface="Open Sans Bold"/>
                <a:cs typeface="Open Sans Bold"/>
                <a:sym typeface="Open Sans Bold"/>
              </a:rPr>
              <a:t>GSE8671</a:t>
            </a:r>
          </a:p>
        </p:txBody>
      </p:sp>
      <p:sp>
        <p:nvSpPr>
          <p:cNvPr id="79" name="TextBox 79"/>
          <p:cNvSpPr txBox="1"/>
          <p:nvPr/>
        </p:nvSpPr>
        <p:spPr>
          <a:xfrm>
            <a:off x="14827593" y="2131929"/>
            <a:ext cx="2789214" cy="769052"/>
          </a:xfrm>
          <a:prstGeom prst="rect">
            <a:avLst/>
          </a:prstGeom>
        </p:spPr>
        <p:txBody>
          <a:bodyPr lIns="0" tIns="0" rIns="0" bIns="0" rtlCol="0" anchor="t">
            <a:spAutoFit/>
          </a:bodyPr>
          <a:lstStyle/>
          <a:p>
            <a:pPr algn="ctr">
              <a:lnSpc>
                <a:spcPts val="3004"/>
              </a:lnSpc>
              <a:spcBef>
                <a:spcPct val="0"/>
              </a:spcBef>
            </a:pPr>
            <a:r>
              <a:rPr lang="en-US" sz="2145" b="1">
                <a:solidFill>
                  <a:srgbClr val="000000"/>
                </a:solidFill>
                <a:latin typeface="Poppins Semi-Bold"/>
                <a:ea typeface="Poppins Semi-Bold"/>
                <a:cs typeface="Poppins Semi-Bold"/>
                <a:sym typeface="Poppins Semi-Bold"/>
              </a:rPr>
              <a:t>Independent Test Datasets</a:t>
            </a:r>
          </a:p>
        </p:txBody>
      </p:sp>
      <p:sp>
        <p:nvSpPr>
          <p:cNvPr id="80" name="TextBox 80"/>
          <p:cNvSpPr txBox="1"/>
          <p:nvPr/>
        </p:nvSpPr>
        <p:spPr>
          <a:xfrm>
            <a:off x="6063534" y="6061660"/>
            <a:ext cx="5939134" cy="356444"/>
          </a:xfrm>
          <a:prstGeom prst="rect">
            <a:avLst/>
          </a:prstGeom>
        </p:spPr>
        <p:txBody>
          <a:bodyPr lIns="0" tIns="0" rIns="0" bIns="0" rtlCol="0" anchor="t">
            <a:spAutoFit/>
          </a:bodyPr>
          <a:lstStyle/>
          <a:p>
            <a:pPr algn="ctr">
              <a:lnSpc>
                <a:spcPts val="3022"/>
              </a:lnSpc>
              <a:spcBef>
                <a:spcPct val="0"/>
              </a:spcBef>
            </a:pPr>
            <a:r>
              <a:rPr lang="en-US" sz="2200" b="1" dirty="0">
                <a:solidFill>
                  <a:srgbClr val="000000"/>
                </a:solidFill>
                <a:latin typeface="Century" panose="02040604050505020304" pitchFamily="18" charset="0"/>
                <a:ea typeface="Gordita"/>
                <a:cs typeface="Gordita"/>
                <a:sym typeface="Gordita"/>
              </a:rPr>
              <a:t>Figure 4.13: Training and Testing phase</a:t>
            </a:r>
          </a:p>
        </p:txBody>
      </p:sp>
      <p:sp>
        <p:nvSpPr>
          <p:cNvPr id="81" name="TextBox 81"/>
          <p:cNvSpPr txBox="1"/>
          <p:nvPr/>
        </p:nvSpPr>
        <p:spPr>
          <a:xfrm>
            <a:off x="591031" y="6886493"/>
            <a:ext cx="16668269" cy="919226"/>
          </a:xfrm>
          <a:prstGeom prst="rect">
            <a:avLst/>
          </a:prstGeom>
        </p:spPr>
        <p:txBody>
          <a:bodyPr lIns="0" tIns="0" rIns="0" bIns="0" rtlCol="0" anchor="t">
            <a:spAutoFit/>
          </a:bodyPr>
          <a:lstStyle/>
          <a:p>
            <a:pPr marL="496571" lvl="1" indent="-248285" algn="just">
              <a:lnSpc>
                <a:spcPts val="3772"/>
              </a:lnSpc>
              <a:buFont typeface="Arial"/>
              <a:buChar char="•"/>
            </a:pPr>
            <a:r>
              <a:rPr lang="en-US" sz="2300" dirty="0">
                <a:solidFill>
                  <a:srgbClr val="000000"/>
                </a:solidFill>
                <a:latin typeface="Gordita"/>
                <a:ea typeface="Gordita"/>
                <a:cs typeface="Gordita"/>
                <a:sym typeface="Gordita"/>
              </a:rPr>
              <a:t>As previously mentioned, 4 independent test datasets were used. At first the training and testing were performed with base models. Then the models were trained and tested with hyper-parameter tuning .</a:t>
            </a:r>
          </a:p>
        </p:txBody>
      </p:sp>
      <p:sp>
        <p:nvSpPr>
          <p:cNvPr id="82" name="TextBox 82"/>
          <p:cNvSpPr txBox="1"/>
          <p:nvPr/>
        </p:nvSpPr>
        <p:spPr>
          <a:xfrm>
            <a:off x="623269" y="8015269"/>
            <a:ext cx="7718310" cy="442976"/>
          </a:xfrm>
          <a:prstGeom prst="rect">
            <a:avLst/>
          </a:prstGeom>
        </p:spPr>
        <p:txBody>
          <a:bodyPr lIns="0" tIns="0" rIns="0" bIns="0" rtlCol="0" anchor="t">
            <a:spAutoFit/>
          </a:bodyPr>
          <a:lstStyle/>
          <a:p>
            <a:pPr marL="496571" lvl="1" indent="-248285" algn="just">
              <a:lnSpc>
                <a:spcPts val="3772"/>
              </a:lnSpc>
              <a:buFont typeface="Arial"/>
              <a:buChar char="•"/>
            </a:pPr>
            <a:r>
              <a:rPr lang="en-US" sz="2300">
                <a:solidFill>
                  <a:srgbClr val="000000"/>
                </a:solidFill>
                <a:latin typeface="Gordita"/>
                <a:ea typeface="Gordita"/>
                <a:cs typeface="Gordita"/>
                <a:sym typeface="Gordita"/>
              </a:rPr>
              <a:t>After all this phase, the evaluation part started.</a:t>
            </a:r>
          </a:p>
        </p:txBody>
      </p:sp>
      <p:sp>
        <p:nvSpPr>
          <p:cNvPr id="83" name="TextBox 7">
            <a:extLst>
              <a:ext uri="{FF2B5EF4-FFF2-40B4-BE49-F238E27FC236}">
                <a16:creationId xmlns:a16="http://schemas.microsoft.com/office/drawing/2014/main" id="{FAE90FBF-E9DD-A5CB-B3A1-07888114BBD3}"/>
              </a:ext>
            </a:extLst>
          </p:cNvPr>
          <p:cNvSpPr txBox="1"/>
          <p:nvPr/>
        </p:nvSpPr>
        <p:spPr>
          <a:xfrm>
            <a:off x="17263085" y="9222325"/>
            <a:ext cx="472928" cy="466538"/>
          </a:xfrm>
          <a:prstGeom prst="rect">
            <a:avLst/>
          </a:prstGeom>
        </p:spPr>
        <p:txBody>
          <a:bodyPr wrap="square" lIns="0" tIns="0" rIns="0" bIns="0" rtlCol="0" anchor="t">
            <a:spAutoFit/>
          </a:bodyPr>
          <a:lstStyle/>
          <a:p>
            <a:pPr algn="r">
              <a:lnSpc>
                <a:spcPts val="4199"/>
              </a:lnSpc>
            </a:pPr>
            <a:r>
              <a:rPr lang="en-US" sz="2000" dirty="0">
                <a:solidFill>
                  <a:srgbClr val="FFFFFF"/>
                </a:solidFill>
                <a:latin typeface="Avenir"/>
                <a:ea typeface="Avenir"/>
                <a:cs typeface="Avenir"/>
                <a:sym typeface="Avenir"/>
              </a:rPr>
              <a:t>17</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6916400" y="114705"/>
            <a:ext cx="1256895" cy="1058269"/>
            <a:chOff x="0" y="0"/>
            <a:chExt cx="1901571" cy="1901571"/>
          </a:xfrm>
        </p:grpSpPr>
        <p:sp>
          <p:nvSpPr>
            <p:cNvPr id="3" name="Freeform 3"/>
            <p:cNvSpPr/>
            <p:nvPr/>
          </p:nvSpPr>
          <p:spPr>
            <a:xfrm>
              <a:off x="0" y="0"/>
              <a:ext cx="1901571" cy="1901571"/>
            </a:xfrm>
            <a:custGeom>
              <a:avLst/>
              <a:gdLst/>
              <a:ahLst/>
              <a:cxnLst/>
              <a:rect l="l" t="t" r="r" b="b"/>
              <a:pathLst>
                <a:path w="1901571" h="1901571">
                  <a:moveTo>
                    <a:pt x="0" y="0"/>
                  </a:moveTo>
                  <a:lnTo>
                    <a:pt x="1901571" y="0"/>
                  </a:lnTo>
                  <a:lnTo>
                    <a:pt x="1901571" y="1901571"/>
                  </a:lnTo>
                  <a:lnTo>
                    <a:pt x="0" y="1901571"/>
                  </a:lnTo>
                  <a:lnTo>
                    <a:pt x="0" y="0"/>
                  </a:lnTo>
                  <a:close/>
                </a:path>
              </a:pathLst>
            </a:custGeom>
            <a:blipFill>
              <a:blip r:embed="rId2"/>
              <a:stretch>
                <a:fillRect/>
              </a:stretch>
            </a:blipFill>
          </p:spPr>
          <p:txBody>
            <a:bodyPr/>
            <a:lstStyle/>
            <a:p>
              <a:endParaRPr lang="en-US"/>
            </a:p>
          </p:txBody>
        </p:sp>
      </p:grpSp>
      <p:sp>
        <p:nvSpPr>
          <p:cNvPr id="4" name="AutoShape 4"/>
          <p:cNvSpPr/>
          <p:nvPr/>
        </p:nvSpPr>
        <p:spPr>
          <a:xfrm>
            <a:off x="0" y="1363759"/>
            <a:ext cx="18288000" cy="0"/>
          </a:xfrm>
          <a:prstGeom prst="line">
            <a:avLst/>
          </a:prstGeom>
          <a:ln w="66675" cap="flat">
            <a:solidFill>
              <a:srgbClr val="015551"/>
            </a:solidFill>
            <a:prstDash val="solid"/>
            <a:headEnd type="none" w="sm" len="sm"/>
            <a:tailEnd type="none" w="sm" len="sm"/>
          </a:ln>
        </p:spPr>
        <p:txBody>
          <a:bodyPr/>
          <a:lstStyle/>
          <a:p>
            <a:endParaRPr lang="en-US"/>
          </a:p>
        </p:txBody>
      </p:sp>
      <p:sp>
        <p:nvSpPr>
          <p:cNvPr id="7" name="TextBox 7"/>
          <p:cNvSpPr txBox="1"/>
          <p:nvPr/>
        </p:nvSpPr>
        <p:spPr>
          <a:xfrm>
            <a:off x="4191000" y="260737"/>
            <a:ext cx="9391098" cy="912237"/>
          </a:xfrm>
          <a:prstGeom prst="rect">
            <a:avLst/>
          </a:prstGeom>
        </p:spPr>
        <p:txBody>
          <a:bodyPr lIns="0" tIns="0" rIns="0" bIns="0" rtlCol="0" anchor="t">
            <a:spAutoFit/>
          </a:bodyPr>
          <a:lstStyle/>
          <a:p>
            <a:pPr algn="ctr">
              <a:lnSpc>
                <a:spcPts val="7729"/>
              </a:lnSpc>
            </a:pPr>
            <a:r>
              <a:rPr lang="en-US" sz="5560" b="1" dirty="0">
                <a:solidFill>
                  <a:srgbClr val="000000"/>
                </a:solidFill>
                <a:latin typeface="Comic Sans MS" panose="030F0702030302020204" pitchFamily="66" charset="0"/>
                <a:ea typeface="Gordita Bold"/>
                <a:cs typeface="Gordita Bold"/>
                <a:sym typeface="Gordita Bold"/>
              </a:rPr>
              <a:t>Result Evaluation </a:t>
            </a:r>
          </a:p>
        </p:txBody>
      </p:sp>
      <p:sp>
        <p:nvSpPr>
          <p:cNvPr id="15" name="TextBox 11"/>
          <p:cNvSpPr txBox="1"/>
          <p:nvPr/>
        </p:nvSpPr>
        <p:spPr>
          <a:xfrm>
            <a:off x="3115765" y="8464565"/>
            <a:ext cx="12056469" cy="330155"/>
          </a:xfrm>
          <a:prstGeom prst="rect">
            <a:avLst/>
          </a:prstGeom>
        </p:spPr>
        <p:txBody>
          <a:bodyPr wrap="square" lIns="0" tIns="0" rIns="0" bIns="0" rtlCol="0" anchor="t">
            <a:spAutoFit/>
          </a:bodyPr>
          <a:lstStyle/>
          <a:p>
            <a:pPr algn="ctr">
              <a:lnSpc>
                <a:spcPts val="2771"/>
              </a:lnSpc>
              <a:spcBef>
                <a:spcPct val="0"/>
              </a:spcBef>
            </a:pPr>
            <a:r>
              <a:rPr lang="en-US" sz="2200" b="1" dirty="0">
                <a:solidFill>
                  <a:srgbClr val="000000"/>
                </a:solidFill>
                <a:latin typeface="Century" panose="02040604050505020304" pitchFamily="18" charset="0"/>
                <a:ea typeface="Gordita"/>
                <a:cs typeface="Gordita"/>
                <a:sym typeface="Gordita"/>
              </a:rPr>
              <a:t>Figure 5.1: </a:t>
            </a:r>
            <a:r>
              <a:rPr lang="en-US" sz="2200" b="1" dirty="0">
                <a:latin typeface="Century" panose="02040604050505020304" pitchFamily="18" charset="0"/>
              </a:rPr>
              <a:t>AUC-ROC curve for Gene subsets (6 genes)  for four test datasets (part-1)</a:t>
            </a:r>
            <a:endParaRPr lang="en-US" sz="2200" b="1" dirty="0">
              <a:solidFill>
                <a:srgbClr val="000000"/>
              </a:solidFill>
              <a:latin typeface="Century" panose="02040604050505020304" pitchFamily="18" charset="0"/>
              <a:ea typeface="Gordita"/>
              <a:cs typeface="Gordita"/>
              <a:sym typeface="Gordita"/>
            </a:endParaRPr>
          </a:p>
        </p:txBody>
      </p:sp>
      <p:pic>
        <p:nvPicPr>
          <p:cNvPr id="10" name="Picture 9" descr="A graph with lines and text&#10;&#10;AI-generated content may be incorrect.">
            <a:extLst>
              <a:ext uri="{FF2B5EF4-FFF2-40B4-BE49-F238E27FC236}">
                <a16:creationId xmlns:a16="http://schemas.microsoft.com/office/drawing/2014/main" id="{91EF1163-4EFF-BB2E-AEA1-3E1F83549E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35630" y="2058355"/>
            <a:ext cx="9277872" cy="6043986"/>
          </a:xfrm>
          <a:prstGeom prst="rect">
            <a:avLst/>
          </a:prstGeom>
        </p:spPr>
      </p:pic>
      <p:pic>
        <p:nvPicPr>
          <p:cNvPr id="12" name="Picture 11" descr="A graph of a test&#10;&#10;AI-generated content may be incorrect.">
            <a:extLst>
              <a:ext uri="{FF2B5EF4-FFF2-40B4-BE49-F238E27FC236}">
                <a16:creationId xmlns:a16="http://schemas.microsoft.com/office/drawing/2014/main" id="{5C388B3D-8A7E-9577-2F0D-6818D24CDE0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1271" y="2058355"/>
            <a:ext cx="8374359" cy="6043987"/>
          </a:xfrm>
          <a:prstGeom prst="rect">
            <a:avLst/>
          </a:prstGeom>
        </p:spPr>
      </p:pic>
      <p:sp>
        <p:nvSpPr>
          <p:cNvPr id="5" name="Freeform 7">
            <a:extLst>
              <a:ext uri="{FF2B5EF4-FFF2-40B4-BE49-F238E27FC236}">
                <a16:creationId xmlns:a16="http://schemas.microsoft.com/office/drawing/2014/main" id="{8DA57141-C51D-BC98-1BBD-50FA941B7D46}"/>
              </a:ext>
            </a:extLst>
          </p:cNvPr>
          <p:cNvSpPr/>
          <p:nvPr/>
        </p:nvSpPr>
        <p:spPr>
          <a:xfrm>
            <a:off x="0" y="9156945"/>
            <a:ext cx="18592800" cy="1898659"/>
          </a:xfrm>
          <a:custGeom>
            <a:avLst/>
            <a:gdLst/>
            <a:ahLst/>
            <a:cxnLst/>
            <a:rect l="l" t="t" r="r" b="b"/>
            <a:pathLst>
              <a:path w="18592800" h="1898659">
                <a:moveTo>
                  <a:pt x="0" y="0"/>
                </a:moveTo>
                <a:lnTo>
                  <a:pt x="18592800" y="0"/>
                </a:lnTo>
                <a:lnTo>
                  <a:pt x="18592800" y="1898659"/>
                </a:lnTo>
                <a:lnTo>
                  <a:pt x="0" y="1898659"/>
                </a:lnTo>
                <a:lnTo>
                  <a:pt x="0" y="0"/>
                </a:lnTo>
                <a:close/>
              </a:path>
            </a:pathLst>
          </a:custGeom>
          <a:blipFill>
            <a:blip r:embed="rId5">
              <a:extLst>
                <a:ext uri="{96DAC541-7B7A-43D3-8B79-37D633B846F1}">
                  <asvg:svgBlip xmlns:asvg="http://schemas.microsoft.com/office/drawing/2016/SVG/main" r:embed="rId6"/>
                </a:ext>
              </a:extLst>
            </a:blip>
            <a:stretch>
              <a:fillRect l="-7160" r="-7160"/>
            </a:stretch>
          </a:blipFill>
        </p:spPr>
        <p:txBody>
          <a:bodyPr/>
          <a:lstStyle/>
          <a:p>
            <a:endParaRPr lang="en-US"/>
          </a:p>
        </p:txBody>
      </p:sp>
      <p:sp>
        <p:nvSpPr>
          <p:cNvPr id="6" name="TextBox 74">
            <a:extLst>
              <a:ext uri="{FF2B5EF4-FFF2-40B4-BE49-F238E27FC236}">
                <a16:creationId xmlns:a16="http://schemas.microsoft.com/office/drawing/2014/main" id="{16BDD718-0E64-3A8F-B54A-047522727B20}"/>
              </a:ext>
            </a:extLst>
          </p:cNvPr>
          <p:cNvSpPr txBox="1"/>
          <p:nvPr/>
        </p:nvSpPr>
        <p:spPr>
          <a:xfrm>
            <a:off x="3724688" y="9369216"/>
            <a:ext cx="10851856" cy="561975"/>
          </a:xfrm>
          <a:prstGeom prst="rect">
            <a:avLst/>
          </a:prstGeom>
        </p:spPr>
        <p:txBody>
          <a:bodyPr lIns="0" tIns="0" rIns="0" bIns="0" rtlCol="0" anchor="t">
            <a:spAutoFit/>
          </a:bodyPr>
          <a:lstStyle/>
          <a:p>
            <a:pPr algn="ctr">
              <a:lnSpc>
                <a:spcPts val="4199"/>
              </a:lnSpc>
            </a:pPr>
            <a:r>
              <a:rPr lang="en-US" sz="2999" dirty="0">
                <a:solidFill>
                  <a:srgbClr val="FFFFFF"/>
                </a:solidFill>
                <a:latin typeface="Avenir"/>
                <a:ea typeface="Avenir"/>
                <a:cs typeface="Avenir"/>
                <a:sym typeface="Avenir"/>
              </a:rPr>
              <a:t>Department Of Computer Science and Engineering, </a:t>
            </a:r>
            <a:r>
              <a:rPr lang="en-US" sz="2999" dirty="0" err="1">
                <a:solidFill>
                  <a:srgbClr val="FFFFFF"/>
                </a:solidFill>
                <a:latin typeface="Avenir"/>
                <a:ea typeface="Avenir"/>
                <a:cs typeface="Avenir"/>
                <a:sym typeface="Avenir"/>
              </a:rPr>
              <a:t>JnU</a:t>
            </a:r>
            <a:endParaRPr lang="en-US" sz="2999" dirty="0">
              <a:solidFill>
                <a:srgbClr val="FFFFFF"/>
              </a:solidFill>
              <a:latin typeface="Avenir"/>
              <a:ea typeface="Avenir"/>
              <a:cs typeface="Avenir"/>
              <a:sym typeface="Avenir"/>
            </a:endParaRPr>
          </a:p>
        </p:txBody>
      </p:sp>
      <p:sp>
        <p:nvSpPr>
          <p:cNvPr id="11" name="TextBox 7">
            <a:extLst>
              <a:ext uri="{FF2B5EF4-FFF2-40B4-BE49-F238E27FC236}">
                <a16:creationId xmlns:a16="http://schemas.microsoft.com/office/drawing/2014/main" id="{7C7553D0-1188-6BCE-92FA-33FE9136DE0E}"/>
              </a:ext>
            </a:extLst>
          </p:cNvPr>
          <p:cNvSpPr txBox="1"/>
          <p:nvPr/>
        </p:nvSpPr>
        <p:spPr>
          <a:xfrm>
            <a:off x="17263085" y="9222325"/>
            <a:ext cx="472928" cy="466538"/>
          </a:xfrm>
          <a:prstGeom prst="rect">
            <a:avLst/>
          </a:prstGeom>
        </p:spPr>
        <p:txBody>
          <a:bodyPr wrap="square" lIns="0" tIns="0" rIns="0" bIns="0" rtlCol="0" anchor="t">
            <a:spAutoFit/>
          </a:bodyPr>
          <a:lstStyle/>
          <a:p>
            <a:pPr algn="r">
              <a:lnSpc>
                <a:spcPts val="4199"/>
              </a:lnSpc>
            </a:pPr>
            <a:r>
              <a:rPr lang="en-US" sz="2000" dirty="0">
                <a:solidFill>
                  <a:srgbClr val="FFFFFF"/>
                </a:solidFill>
                <a:latin typeface="Avenir"/>
                <a:ea typeface="Avenir"/>
                <a:cs typeface="Avenir"/>
                <a:sym typeface="Avenir"/>
              </a:rPr>
              <a:t>18</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C4DBE9-4585-8044-7072-0B818F96F3F0}"/>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16C3E7FE-A783-E7AE-BF52-E891D2A833C8}"/>
              </a:ext>
            </a:extLst>
          </p:cNvPr>
          <p:cNvGrpSpPr/>
          <p:nvPr/>
        </p:nvGrpSpPr>
        <p:grpSpPr>
          <a:xfrm>
            <a:off x="16916400" y="114705"/>
            <a:ext cx="1256895" cy="1058269"/>
            <a:chOff x="0" y="0"/>
            <a:chExt cx="1901571" cy="1901571"/>
          </a:xfrm>
        </p:grpSpPr>
        <p:sp>
          <p:nvSpPr>
            <p:cNvPr id="3" name="Freeform 3">
              <a:extLst>
                <a:ext uri="{FF2B5EF4-FFF2-40B4-BE49-F238E27FC236}">
                  <a16:creationId xmlns:a16="http://schemas.microsoft.com/office/drawing/2014/main" id="{CFA9E235-C9BA-BA11-61AD-3245D4C90477}"/>
                </a:ext>
              </a:extLst>
            </p:cNvPr>
            <p:cNvSpPr/>
            <p:nvPr/>
          </p:nvSpPr>
          <p:spPr>
            <a:xfrm>
              <a:off x="0" y="0"/>
              <a:ext cx="1901571" cy="1901571"/>
            </a:xfrm>
            <a:custGeom>
              <a:avLst/>
              <a:gdLst/>
              <a:ahLst/>
              <a:cxnLst/>
              <a:rect l="l" t="t" r="r" b="b"/>
              <a:pathLst>
                <a:path w="1901571" h="1901571">
                  <a:moveTo>
                    <a:pt x="0" y="0"/>
                  </a:moveTo>
                  <a:lnTo>
                    <a:pt x="1901571" y="0"/>
                  </a:lnTo>
                  <a:lnTo>
                    <a:pt x="1901571" y="1901571"/>
                  </a:lnTo>
                  <a:lnTo>
                    <a:pt x="0" y="1901571"/>
                  </a:lnTo>
                  <a:lnTo>
                    <a:pt x="0" y="0"/>
                  </a:lnTo>
                  <a:close/>
                </a:path>
              </a:pathLst>
            </a:custGeom>
            <a:blipFill>
              <a:blip r:embed="rId2"/>
              <a:stretch>
                <a:fillRect/>
              </a:stretch>
            </a:blipFill>
          </p:spPr>
          <p:txBody>
            <a:bodyPr/>
            <a:lstStyle/>
            <a:p>
              <a:endParaRPr lang="en-US"/>
            </a:p>
          </p:txBody>
        </p:sp>
      </p:grpSp>
      <p:sp>
        <p:nvSpPr>
          <p:cNvPr id="4" name="AutoShape 4">
            <a:extLst>
              <a:ext uri="{FF2B5EF4-FFF2-40B4-BE49-F238E27FC236}">
                <a16:creationId xmlns:a16="http://schemas.microsoft.com/office/drawing/2014/main" id="{F47045E9-B91B-9378-D191-5529C2268FD9}"/>
              </a:ext>
            </a:extLst>
          </p:cNvPr>
          <p:cNvSpPr/>
          <p:nvPr/>
        </p:nvSpPr>
        <p:spPr>
          <a:xfrm>
            <a:off x="0" y="1363759"/>
            <a:ext cx="18288000" cy="0"/>
          </a:xfrm>
          <a:prstGeom prst="line">
            <a:avLst/>
          </a:prstGeom>
          <a:ln w="66675" cap="flat">
            <a:solidFill>
              <a:srgbClr val="015551"/>
            </a:solidFill>
            <a:prstDash val="solid"/>
            <a:headEnd type="none" w="sm" len="sm"/>
            <a:tailEnd type="none" w="sm" len="sm"/>
          </a:ln>
        </p:spPr>
        <p:txBody>
          <a:bodyPr/>
          <a:lstStyle/>
          <a:p>
            <a:endParaRPr lang="en-US"/>
          </a:p>
        </p:txBody>
      </p:sp>
      <p:sp>
        <p:nvSpPr>
          <p:cNvPr id="7" name="TextBox 7">
            <a:extLst>
              <a:ext uri="{FF2B5EF4-FFF2-40B4-BE49-F238E27FC236}">
                <a16:creationId xmlns:a16="http://schemas.microsoft.com/office/drawing/2014/main" id="{0F43FDA9-E63D-BD93-E072-FED1388CD606}"/>
              </a:ext>
            </a:extLst>
          </p:cNvPr>
          <p:cNvSpPr txBox="1"/>
          <p:nvPr/>
        </p:nvSpPr>
        <p:spPr>
          <a:xfrm>
            <a:off x="4448451" y="260742"/>
            <a:ext cx="9391098" cy="912237"/>
          </a:xfrm>
          <a:prstGeom prst="rect">
            <a:avLst/>
          </a:prstGeom>
        </p:spPr>
        <p:txBody>
          <a:bodyPr lIns="0" tIns="0" rIns="0" bIns="0" rtlCol="0" anchor="t">
            <a:spAutoFit/>
          </a:bodyPr>
          <a:lstStyle/>
          <a:p>
            <a:pPr algn="ctr">
              <a:lnSpc>
                <a:spcPts val="7729"/>
              </a:lnSpc>
            </a:pPr>
            <a:r>
              <a:rPr lang="en-US" sz="5560" b="1" dirty="0">
                <a:solidFill>
                  <a:srgbClr val="000000"/>
                </a:solidFill>
                <a:latin typeface="Comic Sans MS" panose="030F0702030302020204" pitchFamily="66" charset="0"/>
                <a:ea typeface="Gordita Bold"/>
                <a:cs typeface="Gordita Bold"/>
                <a:sym typeface="Gordita Bold"/>
              </a:rPr>
              <a:t>Result Evaluation (cont..)</a:t>
            </a:r>
          </a:p>
        </p:txBody>
      </p:sp>
      <p:sp>
        <p:nvSpPr>
          <p:cNvPr id="15" name="TextBox 11">
            <a:extLst>
              <a:ext uri="{FF2B5EF4-FFF2-40B4-BE49-F238E27FC236}">
                <a16:creationId xmlns:a16="http://schemas.microsoft.com/office/drawing/2014/main" id="{5C443B9C-2B87-07AC-2200-216528AD593C}"/>
              </a:ext>
            </a:extLst>
          </p:cNvPr>
          <p:cNvSpPr txBox="1"/>
          <p:nvPr/>
        </p:nvSpPr>
        <p:spPr>
          <a:xfrm>
            <a:off x="3378348" y="8452965"/>
            <a:ext cx="11544536" cy="330155"/>
          </a:xfrm>
          <a:prstGeom prst="rect">
            <a:avLst/>
          </a:prstGeom>
        </p:spPr>
        <p:txBody>
          <a:bodyPr wrap="square" lIns="0" tIns="0" rIns="0" bIns="0" rtlCol="0" anchor="t">
            <a:spAutoFit/>
          </a:bodyPr>
          <a:lstStyle/>
          <a:p>
            <a:pPr algn="ctr">
              <a:lnSpc>
                <a:spcPts val="2771"/>
              </a:lnSpc>
              <a:spcBef>
                <a:spcPct val="0"/>
              </a:spcBef>
            </a:pPr>
            <a:r>
              <a:rPr lang="en-US" sz="2200" b="1" dirty="0">
                <a:solidFill>
                  <a:srgbClr val="000000"/>
                </a:solidFill>
                <a:latin typeface="Century" panose="02040604050505020304" pitchFamily="18" charset="0"/>
                <a:ea typeface="Gordita"/>
                <a:cs typeface="Gordita"/>
                <a:sym typeface="Gordita"/>
              </a:rPr>
              <a:t>Figure 5.2: </a:t>
            </a:r>
            <a:r>
              <a:rPr lang="en-US" sz="2200" b="1" dirty="0">
                <a:latin typeface="Century" panose="02040604050505020304" pitchFamily="18" charset="0"/>
              </a:rPr>
              <a:t>AUC-ROC curve for Gene subsets (6 genes)  for four test datasets (part-2)</a:t>
            </a:r>
            <a:endParaRPr lang="en-US" sz="2200" b="1" dirty="0">
              <a:solidFill>
                <a:srgbClr val="000000"/>
              </a:solidFill>
              <a:latin typeface="Century" panose="02040604050505020304" pitchFamily="18" charset="0"/>
              <a:ea typeface="Gordita"/>
              <a:cs typeface="Gordita"/>
              <a:sym typeface="Gordita"/>
            </a:endParaRPr>
          </a:p>
        </p:txBody>
      </p:sp>
      <p:pic>
        <p:nvPicPr>
          <p:cNvPr id="17" name="Picture 16" descr="A graph of a test&#10;&#10;AI-generated content may be incorrect.">
            <a:extLst>
              <a:ext uri="{FF2B5EF4-FFF2-40B4-BE49-F238E27FC236}">
                <a16:creationId xmlns:a16="http://schemas.microsoft.com/office/drawing/2014/main" id="{A25294D8-02A4-EE7C-C8CB-407C347D74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0" y="2051465"/>
            <a:ext cx="7696200" cy="5849762"/>
          </a:xfrm>
          <a:prstGeom prst="rect">
            <a:avLst/>
          </a:prstGeom>
        </p:spPr>
      </p:pic>
      <p:pic>
        <p:nvPicPr>
          <p:cNvPr id="19" name="Picture 18" descr="A graph with colored lines and numbers&#10;&#10;AI-generated content may be incorrect.">
            <a:extLst>
              <a:ext uri="{FF2B5EF4-FFF2-40B4-BE49-F238E27FC236}">
                <a16:creationId xmlns:a16="http://schemas.microsoft.com/office/drawing/2014/main" id="{8BE181D0-245C-0216-3A62-918B3ECD236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41175" y="1916963"/>
            <a:ext cx="8321910" cy="6118766"/>
          </a:xfrm>
          <a:prstGeom prst="rect">
            <a:avLst/>
          </a:prstGeom>
        </p:spPr>
      </p:pic>
      <p:sp>
        <p:nvSpPr>
          <p:cNvPr id="5" name="Freeform 7">
            <a:extLst>
              <a:ext uri="{FF2B5EF4-FFF2-40B4-BE49-F238E27FC236}">
                <a16:creationId xmlns:a16="http://schemas.microsoft.com/office/drawing/2014/main" id="{527DDF57-9134-B0A1-DB57-A6B6D8BECF3D}"/>
              </a:ext>
            </a:extLst>
          </p:cNvPr>
          <p:cNvSpPr/>
          <p:nvPr/>
        </p:nvSpPr>
        <p:spPr>
          <a:xfrm>
            <a:off x="0" y="9156945"/>
            <a:ext cx="18592800" cy="1898659"/>
          </a:xfrm>
          <a:custGeom>
            <a:avLst/>
            <a:gdLst/>
            <a:ahLst/>
            <a:cxnLst/>
            <a:rect l="l" t="t" r="r" b="b"/>
            <a:pathLst>
              <a:path w="18592800" h="1898659">
                <a:moveTo>
                  <a:pt x="0" y="0"/>
                </a:moveTo>
                <a:lnTo>
                  <a:pt x="18592800" y="0"/>
                </a:lnTo>
                <a:lnTo>
                  <a:pt x="18592800" y="1898659"/>
                </a:lnTo>
                <a:lnTo>
                  <a:pt x="0" y="1898659"/>
                </a:lnTo>
                <a:lnTo>
                  <a:pt x="0" y="0"/>
                </a:lnTo>
                <a:close/>
              </a:path>
            </a:pathLst>
          </a:custGeom>
          <a:blipFill>
            <a:blip r:embed="rId5">
              <a:extLst>
                <a:ext uri="{96DAC541-7B7A-43D3-8B79-37D633B846F1}">
                  <asvg:svgBlip xmlns:asvg="http://schemas.microsoft.com/office/drawing/2016/SVG/main" r:embed="rId6"/>
                </a:ext>
              </a:extLst>
            </a:blip>
            <a:stretch>
              <a:fillRect l="-7160" r="-7160"/>
            </a:stretch>
          </a:blipFill>
        </p:spPr>
        <p:txBody>
          <a:bodyPr/>
          <a:lstStyle/>
          <a:p>
            <a:endParaRPr lang="en-US"/>
          </a:p>
        </p:txBody>
      </p:sp>
      <p:sp>
        <p:nvSpPr>
          <p:cNvPr id="6" name="TextBox 74">
            <a:extLst>
              <a:ext uri="{FF2B5EF4-FFF2-40B4-BE49-F238E27FC236}">
                <a16:creationId xmlns:a16="http://schemas.microsoft.com/office/drawing/2014/main" id="{15FE33EB-2D45-F133-2A4F-776C42419C0A}"/>
              </a:ext>
            </a:extLst>
          </p:cNvPr>
          <p:cNvSpPr txBox="1"/>
          <p:nvPr/>
        </p:nvSpPr>
        <p:spPr>
          <a:xfrm>
            <a:off x="3724688" y="9369216"/>
            <a:ext cx="10851856" cy="561975"/>
          </a:xfrm>
          <a:prstGeom prst="rect">
            <a:avLst/>
          </a:prstGeom>
        </p:spPr>
        <p:txBody>
          <a:bodyPr lIns="0" tIns="0" rIns="0" bIns="0" rtlCol="0" anchor="t">
            <a:spAutoFit/>
          </a:bodyPr>
          <a:lstStyle/>
          <a:p>
            <a:pPr algn="ctr">
              <a:lnSpc>
                <a:spcPts val="4199"/>
              </a:lnSpc>
            </a:pPr>
            <a:r>
              <a:rPr lang="en-US" sz="2999" dirty="0">
                <a:solidFill>
                  <a:srgbClr val="FFFFFF"/>
                </a:solidFill>
                <a:latin typeface="Avenir"/>
                <a:ea typeface="Avenir"/>
                <a:cs typeface="Avenir"/>
                <a:sym typeface="Avenir"/>
              </a:rPr>
              <a:t>Department Of Computer Science and Engineering, </a:t>
            </a:r>
            <a:r>
              <a:rPr lang="en-US" sz="2999" dirty="0" err="1">
                <a:solidFill>
                  <a:srgbClr val="FFFFFF"/>
                </a:solidFill>
                <a:latin typeface="Avenir"/>
                <a:ea typeface="Avenir"/>
                <a:cs typeface="Avenir"/>
                <a:sym typeface="Avenir"/>
              </a:rPr>
              <a:t>JnU</a:t>
            </a:r>
            <a:endParaRPr lang="en-US" sz="2999" dirty="0">
              <a:solidFill>
                <a:srgbClr val="FFFFFF"/>
              </a:solidFill>
              <a:latin typeface="Avenir"/>
              <a:ea typeface="Avenir"/>
              <a:cs typeface="Avenir"/>
              <a:sym typeface="Avenir"/>
            </a:endParaRPr>
          </a:p>
        </p:txBody>
      </p:sp>
      <p:sp>
        <p:nvSpPr>
          <p:cNvPr id="10" name="TextBox 7">
            <a:extLst>
              <a:ext uri="{FF2B5EF4-FFF2-40B4-BE49-F238E27FC236}">
                <a16:creationId xmlns:a16="http://schemas.microsoft.com/office/drawing/2014/main" id="{F6374BA3-1B0C-2FFC-B440-5C3BD763F714}"/>
              </a:ext>
            </a:extLst>
          </p:cNvPr>
          <p:cNvSpPr txBox="1"/>
          <p:nvPr/>
        </p:nvSpPr>
        <p:spPr>
          <a:xfrm>
            <a:off x="17263085" y="9222325"/>
            <a:ext cx="472928" cy="466538"/>
          </a:xfrm>
          <a:prstGeom prst="rect">
            <a:avLst/>
          </a:prstGeom>
        </p:spPr>
        <p:txBody>
          <a:bodyPr wrap="square" lIns="0" tIns="0" rIns="0" bIns="0" rtlCol="0" anchor="t">
            <a:spAutoFit/>
          </a:bodyPr>
          <a:lstStyle/>
          <a:p>
            <a:pPr algn="r">
              <a:lnSpc>
                <a:spcPts val="4199"/>
              </a:lnSpc>
            </a:pPr>
            <a:r>
              <a:rPr lang="en-US" sz="2000" dirty="0">
                <a:solidFill>
                  <a:srgbClr val="FFFFFF"/>
                </a:solidFill>
                <a:latin typeface="Avenir"/>
                <a:ea typeface="Avenir"/>
                <a:cs typeface="Avenir"/>
                <a:sym typeface="Avenir"/>
              </a:rPr>
              <a:t>19</a:t>
            </a:r>
          </a:p>
        </p:txBody>
      </p:sp>
    </p:spTree>
    <p:extLst>
      <p:ext uri="{BB962C8B-B14F-4D97-AF65-F5344CB8AC3E}">
        <p14:creationId xmlns:p14="http://schemas.microsoft.com/office/powerpoint/2010/main" val="37364306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465564" y="2661677"/>
            <a:ext cx="1162718" cy="1424491"/>
            <a:chOff x="-6563" y="-44599"/>
            <a:chExt cx="262785" cy="319935"/>
          </a:xfrm>
        </p:grpSpPr>
        <p:sp>
          <p:nvSpPr>
            <p:cNvPr id="3" name="Freeform 3"/>
            <p:cNvSpPr/>
            <p:nvPr/>
          </p:nvSpPr>
          <p:spPr>
            <a:xfrm>
              <a:off x="-6563" y="-14931"/>
              <a:ext cx="262785" cy="262785"/>
            </a:xfrm>
            <a:custGeom>
              <a:avLst/>
              <a:gdLst/>
              <a:ahLst/>
              <a:cxnLst/>
              <a:rect l="l" t="t" r="r" b="b"/>
              <a:pathLst>
                <a:path w="262785" h="262785">
                  <a:moveTo>
                    <a:pt x="131392" y="0"/>
                  </a:moveTo>
                  <a:lnTo>
                    <a:pt x="131392" y="0"/>
                  </a:lnTo>
                  <a:cubicBezTo>
                    <a:pt x="166240" y="0"/>
                    <a:pt x="199660" y="13843"/>
                    <a:pt x="224301" y="38484"/>
                  </a:cubicBezTo>
                  <a:cubicBezTo>
                    <a:pt x="248942" y="63125"/>
                    <a:pt x="262785" y="96545"/>
                    <a:pt x="262785" y="131392"/>
                  </a:cubicBezTo>
                  <a:lnTo>
                    <a:pt x="262785" y="131392"/>
                  </a:lnTo>
                  <a:cubicBezTo>
                    <a:pt x="262785" y="166240"/>
                    <a:pt x="248942" y="199660"/>
                    <a:pt x="224301" y="224301"/>
                  </a:cubicBezTo>
                  <a:cubicBezTo>
                    <a:pt x="199660" y="248942"/>
                    <a:pt x="166240" y="262785"/>
                    <a:pt x="131392" y="262785"/>
                  </a:cubicBezTo>
                  <a:lnTo>
                    <a:pt x="131392" y="262785"/>
                  </a:lnTo>
                  <a:cubicBezTo>
                    <a:pt x="96545" y="262785"/>
                    <a:pt x="63125" y="248942"/>
                    <a:pt x="38484" y="224301"/>
                  </a:cubicBezTo>
                  <a:cubicBezTo>
                    <a:pt x="13843" y="199660"/>
                    <a:pt x="0" y="166240"/>
                    <a:pt x="0" y="131392"/>
                  </a:cubicBezTo>
                  <a:lnTo>
                    <a:pt x="0" y="131392"/>
                  </a:lnTo>
                  <a:cubicBezTo>
                    <a:pt x="0" y="96545"/>
                    <a:pt x="13843" y="63125"/>
                    <a:pt x="38484" y="38484"/>
                  </a:cubicBezTo>
                  <a:cubicBezTo>
                    <a:pt x="63125" y="13843"/>
                    <a:pt x="96545" y="0"/>
                    <a:pt x="131392" y="0"/>
                  </a:cubicBezTo>
                  <a:close/>
                </a:path>
              </a:pathLst>
            </a:custGeom>
            <a:solidFill>
              <a:srgbClr val="57B4BA"/>
            </a:solidFill>
          </p:spPr>
          <p:txBody>
            <a:bodyPr/>
            <a:lstStyle/>
            <a:p>
              <a:endParaRPr lang="en-US" dirty="0"/>
            </a:p>
          </p:txBody>
        </p:sp>
        <p:sp>
          <p:nvSpPr>
            <p:cNvPr id="4" name="TextBox 4"/>
            <p:cNvSpPr txBox="1"/>
            <p:nvPr/>
          </p:nvSpPr>
          <p:spPr>
            <a:xfrm>
              <a:off x="-6563" y="-44599"/>
              <a:ext cx="262785" cy="319935"/>
            </a:xfrm>
            <a:prstGeom prst="rect">
              <a:avLst/>
            </a:prstGeom>
          </p:spPr>
          <p:txBody>
            <a:bodyPr lIns="50800" tIns="50800" rIns="50800" bIns="50800" rtlCol="0" anchor="ctr"/>
            <a:lstStyle/>
            <a:p>
              <a:pPr algn="ctr">
                <a:lnSpc>
                  <a:spcPts val="3919"/>
                </a:lnSpc>
              </a:pPr>
              <a:r>
                <a:rPr lang="en-US" sz="2799" b="1" dirty="0">
                  <a:solidFill>
                    <a:srgbClr val="015551"/>
                  </a:solidFill>
                  <a:latin typeface="Gordita Bold"/>
                  <a:ea typeface="Gordita Bold"/>
                  <a:cs typeface="Gordita Bold"/>
                  <a:sym typeface="Gordita Bold"/>
                </a:rPr>
                <a:t>1</a:t>
              </a:r>
            </a:p>
          </p:txBody>
        </p:sp>
      </p:grpSp>
      <p:grpSp>
        <p:nvGrpSpPr>
          <p:cNvPr id="5" name="Group 5"/>
          <p:cNvGrpSpPr/>
          <p:nvPr/>
        </p:nvGrpSpPr>
        <p:grpSpPr>
          <a:xfrm>
            <a:off x="8852143" y="3623782"/>
            <a:ext cx="973552" cy="1178025"/>
            <a:chOff x="-98" y="-3226"/>
            <a:chExt cx="262785" cy="319935"/>
          </a:xfrm>
        </p:grpSpPr>
        <p:sp>
          <p:nvSpPr>
            <p:cNvPr id="6" name="Freeform 6"/>
            <p:cNvSpPr/>
            <p:nvPr/>
          </p:nvSpPr>
          <p:spPr>
            <a:xfrm>
              <a:off x="-98" y="21551"/>
              <a:ext cx="262785" cy="262785"/>
            </a:xfrm>
            <a:custGeom>
              <a:avLst/>
              <a:gdLst/>
              <a:ahLst/>
              <a:cxnLst/>
              <a:rect l="l" t="t" r="r" b="b"/>
              <a:pathLst>
                <a:path w="262785" h="262785">
                  <a:moveTo>
                    <a:pt x="131392" y="0"/>
                  </a:moveTo>
                  <a:lnTo>
                    <a:pt x="131392" y="0"/>
                  </a:lnTo>
                  <a:cubicBezTo>
                    <a:pt x="166240" y="0"/>
                    <a:pt x="199660" y="13843"/>
                    <a:pt x="224301" y="38484"/>
                  </a:cubicBezTo>
                  <a:cubicBezTo>
                    <a:pt x="248942" y="63125"/>
                    <a:pt x="262785" y="96545"/>
                    <a:pt x="262785" y="131392"/>
                  </a:cubicBezTo>
                  <a:lnTo>
                    <a:pt x="262785" y="131392"/>
                  </a:lnTo>
                  <a:cubicBezTo>
                    <a:pt x="262785" y="166240"/>
                    <a:pt x="248942" y="199660"/>
                    <a:pt x="224301" y="224301"/>
                  </a:cubicBezTo>
                  <a:cubicBezTo>
                    <a:pt x="199660" y="248942"/>
                    <a:pt x="166240" y="262785"/>
                    <a:pt x="131392" y="262785"/>
                  </a:cubicBezTo>
                  <a:lnTo>
                    <a:pt x="131392" y="262785"/>
                  </a:lnTo>
                  <a:cubicBezTo>
                    <a:pt x="96545" y="262785"/>
                    <a:pt x="63125" y="248942"/>
                    <a:pt x="38484" y="224301"/>
                  </a:cubicBezTo>
                  <a:cubicBezTo>
                    <a:pt x="13843" y="199660"/>
                    <a:pt x="0" y="166240"/>
                    <a:pt x="0" y="131392"/>
                  </a:cubicBezTo>
                  <a:lnTo>
                    <a:pt x="0" y="131392"/>
                  </a:lnTo>
                  <a:cubicBezTo>
                    <a:pt x="0" y="96545"/>
                    <a:pt x="13843" y="63125"/>
                    <a:pt x="38484" y="38484"/>
                  </a:cubicBezTo>
                  <a:cubicBezTo>
                    <a:pt x="63125" y="13843"/>
                    <a:pt x="96545" y="0"/>
                    <a:pt x="131392" y="0"/>
                  </a:cubicBezTo>
                  <a:close/>
                </a:path>
              </a:pathLst>
            </a:custGeom>
            <a:solidFill>
              <a:srgbClr val="57B4BA"/>
            </a:solidFill>
          </p:spPr>
          <p:txBody>
            <a:bodyPr/>
            <a:lstStyle/>
            <a:p>
              <a:endParaRPr lang="en-US" dirty="0"/>
            </a:p>
          </p:txBody>
        </p:sp>
        <p:sp>
          <p:nvSpPr>
            <p:cNvPr id="7" name="TextBox 7"/>
            <p:cNvSpPr txBox="1"/>
            <p:nvPr/>
          </p:nvSpPr>
          <p:spPr>
            <a:xfrm>
              <a:off x="-98" y="-3226"/>
              <a:ext cx="262785" cy="319935"/>
            </a:xfrm>
            <a:prstGeom prst="rect">
              <a:avLst/>
            </a:prstGeom>
          </p:spPr>
          <p:txBody>
            <a:bodyPr lIns="50800" tIns="50800" rIns="50800" bIns="50800" rtlCol="0" anchor="ctr"/>
            <a:lstStyle/>
            <a:p>
              <a:pPr algn="ctr">
                <a:lnSpc>
                  <a:spcPts val="3919"/>
                </a:lnSpc>
              </a:pPr>
              <a:r>
                <a:rPr lang="en-US" sz="2799" b="1" dirty="0">
                  <a:solidFill>
                    <a:srgbClr val="015551"/>
                  </a:solidFill>
                  <a:latin typeface="Gordita Bold"/>
                  <a:ea typeface="Gordita Bold"/>
                  <a:cs typeface="Gordita Bold"/>
                  <a:sym typeface="Gordita Bold"/>
                </a:rPr>
                <a:t>6</a:t>
              </a:r>
            </a:p>
          </p:txBody>
        </p:sp>
      </p:grpSp>
      <p:grpSp>
        <p:nvGrpSpPr>
          <p:cNvPr id="8" name="Group 8"/>
          <p:cNvGrpSpPr/>
          <p:nvPr/>
        </p:nvGrpSpPr>
        <p:grpSpPr>
          <a:xfrm>
            <a:off x="1449429" y="4086168"/>
            <a:ext cx="1162718" cy="1424490"/>
            <a:chOff x="0" y="-36806"/>
            <a:chExt cx="262785" cy="319935"/>
          </a:xfrm>
        </p:grpSpPr>
        <p:sp>
          <p:nvSpPr>
            <p:cNvPr id="9" name="Freeform 9"/>
            <p:cNvSpPr/>
            <p:nvPr/>
          </p:nvSpPr>
          <p:spPr>
            <a:xfrm>
              <a:off x="0" y="0"/>
              <a:ext cx="262785" cy="262785"/>
            </a:xfrm>
            <a:custGeom>
              <a:avLst/>
              <a:gdLst/>
              <a:ahLst/>
              <a:cxnLst/>
              <a:rect l="l" t="t" r="r" b="b"/>
              <a:pathLst>
                <a:path w="262785" h="262785">
                  <a:moveTo>
                    <a:pt x="131392" y="0"/>
                  </a:moveTo>
                  <a:lnTo>
                    <a:pt x="131392" y="0"/>
                  </a:lnTo>
                  <a:cubicBezTo>
                    <a:pt x="166240" y="0"/>
                    <a:pt x="199660" y="13843"/>
                    <a:pt x="224301" y="38484"/>
                  </a:cubicBezTo>
                  <a:cubicBezTo>
                    <a:pt x="248942" y="63125"/>
                    <a:pt x="262785" y="96545"/>
                    <a:pt x="262785" y="131392"/>
                  </a:cubicBezTo>
                  <a:lnTo>
                    <a:pt x="262785" y="131392"/>
                  </a:lnTo>
                  <a:cubicBezTo>
                    <a:pt x="262785" y="166240"/>
                    <a:pt x="248942" y="199660"/>
                    <a:pt x="224301" y="224301"/>
                  </a:cubicBezTo>
                  <a:cubicBezTo>
                    <a:pt x="199660" y="248942"/>
                    <a:pt x="166240" y="262785"/>
                    <a:pt x="131392" y="262785"/>
                  </a:cubicBezTo>
                  <a:lnTo>
                    <a:pt x="131392" y="262785"/>
                  </a:lnTo>
                  <a:cubicBezTo>
                    <a:pt x="96545" y="262785"/>
                    <a:pt x="63125" y="248942"/>
                    <a:pt x="38484" y="224301"/>
                  </a:cubicBezTo>
                  <a:cubicBezTo>
                    <a:pt x="13843" y="199660"/>
                    <a:pt x="0" y="166240"/>
                    <a:pt x="0" y="131392"/>
                  </a:cubicBezTo>
                  <a:lnTo>
                    <a:pt x="0" y="131392"/>
                  </a:lnTo>
                  <a:cubicBezTo>
                    <a:pt x="0" y="96545"/>
                    <a:pt x="13843" y="63125"/>
                    <a:pt x="38484" y="38484"/>
                  </a:cubicBezTo>
                  <a:cubicBezTo>
                    <a:pt x="63125" y="13843"/>
                    <a:pt x="96545" y="0"/>
                    <a:pt x="131392" y="0"/>
                  </a:cubicBezTo>
                  <a:close/>
                </a:path>
              </a:pathLst>
            </a:custGeom>
            <a:solidFill>
              <a:srgbClr val="57B4BA"/>
            </a:solidFill>
          </p:spPr>
          <p:txBody>
            <a:bodyPr/>
            <a:lstStyle/>
            <a:p>
              <a:endParaRPr lang="en-US"/>
            </a:p>
          </p:txBody>
        </p:sp>
        <p:sp>
          <p:nvSpPr>
            <p:cNvPr id="10" name="TextBox 10"/>
            <p:cNvSpPr txBox="1"/>
            <p:nvPr/>
          </p:nvSpPr>
          <p:spPr>
            <a:xfrm>
              <a:off x="0" y="-36806"/>
              <a:ext cx="262785" cy="319935"/>
            </a:xfrm>
            <a:prstGeom prst="rect">
              <a:avLst/>
            </a:prstGeom>
          </p:spPr>
          <p:txBody>
            <a:bodyPr lIns="50800" tIns="50800" rIns="50800" bIns="50800" rtlCol="0" anchor="ctr"/>
            <a:lstStyle/>
            <a:p>
              <a:pPr algn="ctr">
                <a:lnSpc>
                  <a:spcPts val="3919"/>
                </a:lnSpc>
              </a:pPr>
              <a:r>
                <a:rPr lang="en-US" sz="2799" b="1" dirty="0">
                  <a:solidFill>
                    <a:srgbClr val="015551"/>
                  </a:solidFill>
                  <a:latin typeface="Gordita Bold"/>
                  <a:ea typeface="Gordita Bold"/>
                  <a:cs typeface="Gordita Bold"/>
                  <a:sym typeface="Gordita Bold"/>
                </a:rPr>
                <a:t>2</a:t>
              </a:r>
            </a:p>
          </p:txBody>
        </p:sp>
      </p:grpSp>
      <p:grpSp>
        <p:nvGrpSpPr>
          <p:cNvPr id="11" name="Group 11"/>
          <p:cNvGrpSpPr/>
          <p:nvPr/>
        </p:nvGrpSpPr>
        <p:grpSpPr>
          <a:xfrm>
            <a:off x="8839442" y="4842793"/>
            <a:ext cx="1010462" cy="1214752"/>
            <a:chOff x="0" y="-38795"/>
            <a:chExt cx="266130" cy="319935"/>
          </a:xfrm>
        </p:grpSpPr>
        <p:sp>
          <p:nvSpPr>
            <p:cNvPr id="12" name="Freeform 12"/>
            <p:cNvSpPr/>
            <p:nvPr/>
          </p:nvSpPr>
          <p:spPr>
            <a:xfrm>
              <a:off x="3345" y="-14503"/>
              <a:ext cx="262785" cy="262785"/>
            </a:xfrm>
            <a:custGeom>
              <a:avLst/>
              <a:gdLst/>
              <a:ahLst/>
              <a:cxnLst/>
              <a:rect l="l" t="t" r="r" b="b"/>
              <a:pathLst>
                <a:path w="262785" h="262785">
                  <a:moveTo>
                    <a:pt x="131392" y="0"/>
                  </a:moveTo>
                  <a:lnTo>
                    <a:pt x="131392" y="0"/>
                  </a:lnTo>
                  <a:cubicBezTo>
                    <a:pt x="166240" y="0"/>
                    <a:pt x="199660" y="13843"/>
                    <a:pt x="224301" y="38484"/>
                  </a:cubicBezTo>
                  <a:cubicBezTo>
                    <a:pt x="248942" y="63125"/>
                    <a:pt x="262785" y="96545"/>
                    <a:pt x="262785" y="131392"/>
                  </a:cubicBezTo>
                  <a:lnTo>
                    <a:pt x="262785" y="131392"/>
                  </a:lnTo>
                  <a:cubicBezTo>
                    <a:pt x="262785" y="166240"/>
                    <a:pt x="248942" y="199660"/>
                    <a:pt x="224301" y="224301"/>
                  </a:cubicBezTo>
                  <a:cubicBezTo>
                    <a:pt x="199660" y="248942"/>
                    <a:pt x="166240" y="262785"/>
                    <a:pt x="131392" y="262785"/>
                  </a:cubicBezTo>
                  <a:lnTo>
                    <a:pt x="131392" y="262785"/>
                  </a:lnTo>
                  <a:cubicBezTo>
                    <a:pt x="96545" y="262785"/>
                    <a:pt x="63125" y="248942"/>
                    <a:pt x="38484" y="224301"/>
                  </a:cubicBezTo>
                  <a:cubicBezTo>
                    <a:pt x="13843" y="199660"/>
                    <a:pt x="0" y="166240"/>
                    <a:pt x="0" y="131392"/>
                  </a:cubicBezTo>
                  <a:lnTo>
                    <a:pt x="0" y="131392"/>
                  </a:lnTo>
                  <a:cubicBezTo>
                    <a:pt x="0" y="96545"/>
                    <a:pt x="13843" y="63125"/>
                    <a:pt x="38484" y="38484"/>
                  </a:cubicBezTo>
                  <a:cubicBezTo>
                    <a:pt x="63125" y="13843"/>
                    <a:pt x="96545" y="0"/>
                    <a:pt x="131392" y="0"/>
                  </a:cubicBezTo>
                  <a:close/>
                </a:path>
              </a:pathLst>
            </a:custGeom>
            <a:solidFill>
              <a:srgbClr val="57B4BA"/>
            </a:solidFill>
          </p:spPr>
          <p:txBody>
            <a:bodyPr/>
            <a:lstStyle/>
            <a:p>
              <a:endParaRPr lang="en-US" dirty="0"/>
            </a:p>
          </p:txBody>
        </p:sp>
        <p:sp>
          <p:nvSpPr>
            <p:cNvPr id="13" name="TextBox 13"/>
            <p:cNvSpPr txBox="1"/>
            <p:nvPr/>
          </p:nvSpPr>
          <p:spPr>
            <a:xfrm>
              <a:off x="0" y="-38795"/>
              <a:ext cx="262785" cy="319935"/>
            </a:xfrm>
            <a:prstGeom prst="rect">
              <a:avLst/>
            </a:prstGeom>
          </p:spPr>
          <p:txBody>
            <a:bodyPr lIns="50800" tIns="50800" rIns="50800" bIns="50800" rtlCol="0" anchor="ctr"/>
            <a:lstStyle/>
            <a:p>
              <a:pPr algn="ctr">
                <a:lnSpc>
                  <a:spcPts val="3919"/>
                </a:lnSpc>
              </a:pPr>
              <a:r>
                <a:rPr lang="en-US" sz="2799" b="1" dirty="0">
                  <a:solidFill>
                    <a:srgbClr val="015551"/>
                  </a:solidFill>
                  <a:latin typeface="Gordita Bold"/>
                  <a:ea typeface="Gordita Bold"/>
                  <a:cs typeface="Gordita Bold"/>
                  <a:sym typeface="Gordita Bold"/>
                </a:rPr>
                <a:t>7</a:t>
              </a:r>
            </a:p>
          </p:txBody>
        </p:sp>
      </p:grpSp>
      <p:sp>
        <p:nvSpPr>
          <p:cNvPr id="14" name="Freeform 14"/>
          <p:cNvSpPr/>
          <p:nvPr/>
        </p:nvSpPr>
        <p:spPr>
          <a:xfrm>
            <a:off x="-2700485" y="6560361"/>
            <a:ext cx="5109611" cy="5227223"/>
          </a:xfrm>
          <a:custGeom>
            <a:avLst/>
            <a:gdLst/>
            <a:ahLst/>
            <a:cxnLst/>
            <a:rect l="l" t="t" r="r" b="b"/>
            <a:pathLst>
              <a:path w="5109611" h="5227223">
                <a:moveTo>
                  <a:pt x="0" y="0"/>
                </a:moveTo>
                <a:lnTo>
                  <a:pt x="5109611" y="0"/>
                </a:lnTo>
                <a:lnTo>
                  <a:pt x="5109611" y="5227224"/>
                </a:lnTo>
                <a:lnTo>
                  <a:pt x="0" y="5227224"/>
                </a:lnTo>
                <a:lnTo>
                  <a:pt x="0" y="0"/>
                </a:lnTo>
                <a:close/>
              </a:path>
            </a:pathLst>
          </a:custGeom>
          <a:blipFill>
            <a:blip r:embed="rId2">
              <a:alphaModFix amt="9999"/>
            </a:blip>
            <a:stretch>
              <a:fillRect/>
            </a:stretch>
          </a:blipFill>
          <a:ln cap="sq">
            <a:noFill/>
            <a:prstDash val="solid"/>
            <a:miter/>
          </a:ln>
        </p:spPr>
        <p:txBody>
          <a:bodyPr/>
          <a:lstStyle/>
          <a:p>
            <a:endParaRPr lang="en-US"/>
          </a:p>
        </p:txBody>
      </p:sp>
      <p:grpSp>
        <p:nvGrpSpPr>
          <p:cNvPr id="15" name="Group 15"/>
          <p:cNvGrpSpPr/>
          <p:nvPr/>
        </p:nvGrpSpPr>
        <p:grpSpPr>
          <a:xfrm>
            <a:off x="1421226" y="5615611"/>
            <a:ext cx="1176129" cy="1425220"/>
            <a:chOff x="-3031" y="-34416"/>
            <a:chExt cx="265816" cy="319935"/>
          </a:xfrm>
        </p:grpSpPr>
        <p:sp>
          <p:nvSpPr>
            <p:cNvPr id="16" name="Freeform 16"/>
            <p:cNvSpPr/>
            <p:nvPr/>
          </p:nvSpPr>
          <p:spPr>
            <a:xfrm>
              <a:off x="0" y="0"/>
              <a:ext cx="262785" cy="262785"/>
            </a:xfrm>
            <a:custGeom>
              <a:avLst/>
              <a:gdLst/>
              <a:ahLst/>
              <a:cxnLst/>
              <a:rect l="l" t="t" r="r" b="b"/>
              <a:pathLst>
                <a:path w="262785" h="262785">
                  <a:moveTo>
                    <a:pt x="131392" y="0"/>
                  </a:moveTo>
                  <a:lnTo>
                    <a:pt x="131392" y="0"/>
                  </a:lnTo>
                  <a:cubicBezTo>
                    <a:pt x="166240" y="0"/>
                    <a:pt x="199660" y="13843"/>
                    <a:pt x="224301" y="38484"/>
                  </a:cubicBezTo>
                  <a:cubicBezTo>
                    <a:pt x="248942" y="63125"/>
                    <a:pt x="262785" y="96545"/>
                    <a:pt x="262785" y="131392"/>
                  </a:cubicBezTo>
                  <a:lnTo>
                    <a:pt x="262785" y="131392"/>
                  </a:lnTo>
                  <a:cubicBezTo>
                    <a:pt x="262785" y="166240"/>
                    <a:pt x="248942" y="199660"/>
                    <a:pt x="224301" y="224301"/>
                  </a:cubicBezTo>
                  <a:cubicBezTo>
                    <a:pt x="199660" y="248942"/>
                    <a:pt x="166240" y="262785"/>
                    <a:pt x="131392" y="262785"/>
                  </a:cubicBezTo>
                  <a:lnTo>
                    <a:pt x="131392" y="262785"/>
                  </a:lnTo>
                  <a:cubicBezTo>
                    <a:pt x="96545" y="262785"/>
                    <a:pt x="63125" y="248942"/>
                    <a:pt x="38484" y="224301"/>
                  </a:cubicBezTo>
                  <a:cubicBezTo>
                    <a:pt x="13843" y="199660"/>
                    <a:pt x="0" y="166240"/>
                    <a:pt x="0" y="131392"/>
                  </a:cubicBezTo>
                  <a:lnTo>
                    <a:pt x="0" y="131392"/>
                  </a:lnTo>
                  <a:cubicBezTo>
                    <a:pt x="0" y="96545"/>
                    <a:pt x="13843" y="63125"/>
                    <a:pt x="38484" y="38484"/>
                  </a:cubicBezTo>
                  <a:cubicBezTo>
                    <a:pt x="63125" y="13843"/>
                    <a:pt x="96545" y="0"/>
                    <a:pt x="131392" y="0"/>
                  </a:cubicBezTo>
                  <a:close/>
                </a:path>
              </a:pathLst>
            </a:custGeom>
            <a:solidFill>
              <a:srgbClr val="57B4BA"/>
            </a:solidFill>
          </p:spPr>
          <p:txBody>
            <a:bodyPr/>
            <a:lstStyle/>
            <a:p>
              <a:endParaRPr lang="en-US" dirty="0"/>
            </a:p>
          </p:txBody>
        </p:sp>
        <p:sp>
          <p:nvSpPr>
            <p:cNvPr id="17" name="TextBox 17"/>
            <p:cNvSpPr txBox="1"/>
            <p:nvPr/>
          </p:nvSpPr>
          <p:spPr>
            <a:xfrm>
              <a:off x="-3031" y="-34416"/>
              <a:ext cx="262785" cy="319935"/>
            </a:xfrm>
            <a:prstGeom prst="rect">
              <a:avLst/>
            </a:prstGeom>
          </p:spPr>
          <p:txBody>
            <a:bodyPr lIns="50800" tIns="50800" rIns="50800" bIns="50800" rtlCol="0" anchor="ctr"/>
            <a:lstStyle/>
            <a:p>
              <a:pPr algn="ctr">
                <a:lnSpc>
                  <a:spcPts val="3919"/>
                </a:lnSpc>
              </a:pPr>
              <a:r>
                <a:rPr lang="en-US" sz="2799" b="1" dirty="0">
                  <a:solidFill>
                    <a:srgbClr val="015551"/>
                  </a:solidFill>
                  <a:latin typeface="Gordita Bold"/>
                  <a:ea typeface="Gordita Bold"/>
                  <a:cs typeface="Gordita Bold"/>
                  <a:sym typeface="Gordita Bold"/>
                </a:rPr>
                <a:t>3</a:t>
              </a:r>
            </a:p>
          </p:txBody>
        </p:sp>
      </p:grpSp>
      <p:grpSp>
        <p:nvGrpSpPr>
          <p:cNvPr id="22" name="Group 22"/>
          <p:cNvGrpSpPr/>
          <p:nvPr/>
        </p:nvGrpSpPr>
        <p:grpSpPr>
          <a:xfrm>
            <a:off x="1449429" y="7120593"/>
            <a:ext cx="1099928" cy="1310223"/>
            <a:chOff x="-3031" y="-57150"/>
            <a:chExt cx="265816" cy="319935"/>
          </a:xfrm>
        </p:grpSpPr>
        <p:sp>
          <p:nvSpPr>
            <p:cNvPr id="23" name="Freeform 23"/>
            <p:cNvSpPr/>
            <p:nvPr/>
          </p:nvSpPr>
          <p:spPr>
            <a:xfrm>
              <a:off x="-3031" y="-19992"/>
              <a:ext cx="262785" cy="262785"/>
            </a:xfrm>
            <a:custGeom>
              <a:avLst/>
              <a:gdLst/>
              <a:ahLst/>
              <a:cxnLst/>
              <a:rect l="l" t="t" r="r" b="b"/>
              <a:pathLst>
                <a:path w="262785" h="262785">
                  <a:moveTo>
                    <a:pt x="131392" y="0"/>
                  </a:moveTo>
                  <a:lnTo>
                    <a:pt x="131392" y="0"/>
                  </a:lnTo>
                  <a:cubicBezTo>
                    <a:pt x="166240" y="0"/>
                    <a:pt x="199660" y="13843"/>
                    <a:pt x="224301" y="38484"/>
                  </a:cubicBezTo>
                  <a:cubicBezTo>
                    <a:pt x="248942" y="63125"/>
                    <a:pt x="262785" y="96545"/>
                    <a:pt x="262785" y="131392"/>
                  </a:cubicBezTo>
                  <a:lnTo>
                    <a:pt x="262785" y="131392"/>
                  </a:lnTo>
                  <a:cubicBezTo>
                    <a:pt x="262785" y="166240"/>
                    <a:pt x="248942" y="199660"/>
                    <a:pt x="224301" y="224301"/>
                  </a:cubicBezTo>
                  <a:cubicBezTo>
                    <a:pt x="199660" y="248942"/>
                    <a:pt x="166240" y="262785"/>
                    <a:pt x="131392" y="262785"/>
                  </a:cubicBezTo>
                  <a:lnTo>
                    <a:pt x="131392" y="262785"/>
                  </a:lnTo>
                  <a:cubicBezTo>
                    <a:pt x="96545" y="262785"/>
                    <a:pt x="63125" y="248942"/>
                    <a:pt x="38484" y="224301"/>
                  </a:cubicBezTo>
                  <a:cubicBezTo>
                    <a:pt x="13843" y="199660"/>
                    <a:pt x="0" y="166240"/>
                    <a:pt x="0" y="131392"/>
                  </a:cubicBezTo>
                  <a:lnTo>
                    <a:pt x="0" y="131392"/>
                  </a:lnTo>
                  <a:cubicBezTo>
                    <a:pt x="0" y="96545"/>
                    <a:pt x="13843" y="63125"/>
                    <a:pt x="38484" y="38484"/>
                  </a:cubicBezTo>
                  <a:cubicBezTo>
                    <a:pt x="63125" y="13843"/>
                    <a:pt x="96545" y="0"/>
                    <a:pt x="131392" y="0"/>
                  </a:cubicBezTo>
                  <a:close/>
                </a:path>
              </a:pathLst>
            </a:custGeom>
            <a:solidFill>
              <a:srgbClr val="57B4BA"/>
            </a:solidFill>
          </p:spPr>
          <p:txBody>
            <a:bodyPr/>
            <a:lstStyle/>
            <a:p>
              <a:endParaRPr lang="en-US" dirty="0"/>
            </a:p>
          </p:txBody>
        </p:sp>
        <p:sp>
          <p:nvSpPr>
            <p:cNvPr id="24" name="TextBox 24"/>
            <p:cNvSpPr txBox="1"/>
            <p:nvPr/>
          </p:nvSpPr>
          <p:spPr>
            <a:xfrm>
              <a:off x="0" y="-57150"/>
              <a:ext cx="262785" cy="319935"/>
            </a:xfrm>
            <a:prstGeom prst="rect">
              <a:avLst/>
            </a:prstGeom>
          </p:spPr>
          <p:txBody>
            <a:bodyPr lIns="50800" tIns="50800" rIns="50800" bIns="50800" rtlCol="0" anchor="ctr"/>
            <a:lstStyle/>
            <a:p>
              <a:pPr algn="ctr">
                <a:lnSpc>
                  <a:spcPts val="3919"/>
                </a:lnSpc>
              </a:pPr>
              <a:r>
                <a:rPr lang="en-US" sz="2799" b="1" dirty="0">
                  <a:solidFill>
                    <a:srgbClr val="015551"/>
                  </a:solidFill>
                  <a:latin typeface="Gordita Bold"/>
                  <a:ea typeface="Gordita Bold"/>
                  <a:cs typeface="Gordita Bold"/>
                  <a:sym typeface="Gordita Bold"/>
                </a:rPr>
                <a:t>4</a:t>
              </a:r>
            </a:p>
          </p:txBody>
        </p:sp>
      </p:grpSp>
      <p:sp>
        <p:nvSpPr>
          <p:cNvPr id="30" name="Freeform 30"/>
          <p:cNvSpPr/>
          <p:nvPr/>
        </p:nvSpPr>
        <p:spPr>
          <a:xfrm>
            <a:off x="15317492" y="1300653"/>
            <a:ext cx="454615" cy="543013"/>
          </a:xfrm>
          <a:custGeom>
            <a:avLst/>
            <a:gdLst/>
            <a:ahLst/>
            <a:cxnLst/>
            <a:rect l="l" t="t" r="r" b="b"/>
            <a:pathLst>
              <a:path w="454615" h="543013">
                <a:moveTo>
                  <a:pt x="0" y="0"/>
                </a:moveTo>
                <a:lnTo>
                  <a:pt x="454615" y="0"/>
                </a:lnTo>
                <a:lnTo>
                  <a:pt x="454615" y="543013"/>
                </a:lnTo>
                <a:lnTo>
                  <a:pt x="0" y="543013"/>
                </a:lnTo>
                <a:lnTo>
                  <a:pt x="0" y="0"/>
                </a:lnTo>
                <a:close/>
              </a:path>
            </a:pathLst>
          </a:custGeom>
          <a:blipFill>
            <a:blip r:embed="rId3">
              <a:extLst>
                <a:ext uri="{96DAC541-7B7A-43D3-8B79-37D633B846F1}">
                  <asvg:svgBlip xmlns:asvg="http://schemas.microsoft.com/office/drawing/2016/SVG/main" r:embed="rId4"/>
                </a:ext>
              </a:extLst>
            </a:blip>
            <a:stretch>
              <a:fillRect l="-116059" t="-91472" r="-117240" b="-90387"/>
            </a:stretch>
          </a:blipFill>
        </p:spPr>
        <p:txBody>
          <a:bodyPr/>
          <a:lstStyle/>
          <a:p>
            <a:endParaRPr lang="en-US"/>
          </a:p>
        </p:txBody>
      </p:sp>
      <p:sp>
        <p:nvSpPr>
          <p:cNvPr id="31" name="Freeform 31"/>
          <p:cNvSpPr/>
          <p:nvPr/>
        </p:nvSpPr>
        <p:spPr>
          <a:xfrm>
            <a:off x="-113770" y="9004544"/>
            <a:ext cx="18592800" cy="1898659"/>
          </a:xfrm>
          <a:custGeom>
            <a:avLst/>
            <a:gdLst/>
            <a:ahLst/>
            <a:cxnLst/>
            <a:rect l="l" t="t" r="r" b="b"/>
            <a:pathLst>
              <a:path w="18592800" h="1898659">
                <a:moveTo>
                  <a:pt x="0" y="0"/>
                </a:moveTo>
                <a:lnTo>
                  <a:pt x="18592800" y="0"/>
                </a:lnTo>
                <a:lnTo>
                  <a:pt x="18592800" y="1898659"/>
                </a:lnTo>
                <a:lnTo>
                  <a:pt x="0" y="1898659"/>
                </a:lnTo>
                <a:lnTo>
                  <a:pt x="0" y="0"/>
                </a:lnTo>
                <a:close/>
              </a:path>
            </a:pathLst>
          </a:custGeom>
          <a:blipFill>
            <a:blip r:embed="rId5">
              <a:extLst>
                <a:ext uri="{96DAC541-7B7A-43D3-8B79-37D633B846F1}">
                  <asvg:svgBlip xmlns:asvg="http://schemas.microsoft.com/office/drawing/2016/SVG/main" r:embed="rId6"/>
                </a:ext>
              </a:extLst>
            </a:blip>
            <a:stretch>
              <a:fillRect l="-7160" r="-7160"/>
            </a:stretch>
          </a:blipFill>
        </p:spPr>
        <p:txBody>
          <a:bodyPr/>
          <a:lstStyle/>
          <a:p>
            <a:endParaRPr lang="en-US"/>
          </a:p>
        </p:txBody>
      </p:sp>
      <p:grpSp>
        <p:nvGrpSpPr>
          <p:cNvPr id="32" name="Group 32"/>
          <p:cNvGrpSpPr/>
          <p:nvPr/>
        </p:nvGrpSpPr>
        <p:grpSpPr>
          <a:xfrm>
            <a:off x="16876500" y="120031"/>
            <a:ext cx="1336138" cy="1336138"/>
            <a:chOff x="0" y="0"/>
            <a:chExt cx="1901571" cy="1901571"/>
          </a:xfrm>
        </p:grpSpPr>
        <p:sp>
          <p:nvSpPr>
            <p:cNvPr id="33" name="Freeform 33"/>
            <p:cNvSpPr/>
            <p:nvPr/>
          </p:nvSpPr>
          <p:spPr>
            <a:xfrm>
              <a:off x="0" y="0"/>
              <a:ext cx="1901571" cy="1901571"/>
            </a:xfrm>
            <a:custGeom>
              <a:avLst/>
              <a:gdLst/>
              <a:ahLst/>
              <a:cxnLst/>
              <a:rect l="l" t="t" r="r" b="b"/>
              <a:pathLst>
                <a:path w="1901571" h="1901571">
                  <a:moveTo>
                    <a:pt x="0" y="0"/>
                  </a:moveTo>
                  <a:lnTo>
                    <a:pt x="1901571" y="0"/>
                  </a:lnTo>
                  <a:lnTo>
                    <a:pt x="1901571" y="1901571"/>
                  </a:lnTo>
                  <a:lnTo>
                    <a:pt x="0" y="1901571"/>
                  </a:lnTo>
                  <a:lnTo>
                    <a:pt x="0" y="0"/>
                  </a:lnTo>
                  <a:close/>
                </a:path>
              </a:pathLst>
            </a:custGeom>
            <a:blipFill>
              <a:blip r:embed="rId7"/>
              <a:stretch>
                <a:fillRect/>
              </a:stretch>
            </a:blipFill>
          </p:spPr>
          <p:txBody>
            <a:bodyPr/>
            <a:lstStyle/>
            <a:p>
              <a:endParaRPr lang="en-US"/>
            </a:p>
          </p:txBody>
        </p:sp>
      </p:grpSp>
      <p:sp>
        <p:nvSpPr>
          <p:cNvPr id="34" name="Freeform 34"/>
          <p:cNvSpPr/>
          <p:nvPr/>
        </p:nvSpPr>
        <p:spPr>
          <a:xfrm>
            <a:off x="-546935" y="-407334"/>
            <a:ext cx="2956061" cy="3689312"/>
          </a:xfrm>
          <a:custGeom>
            <a:avLst/>
            <a:gdLst/>
            <a:ahLst/>
            <a:cxnLst/>
            <a:rect l="l" t="t" r="r" b="b"/>
            <a:pathLst>
              <a:path w="2956061" h="3689312">
                <a:moveTo>
                  <a:pt x="0" y="0"/>
                </a:moveTo>
                <a:lnTo>
                  <a:pt x="2956062" y="0"/>
                </a:lnTo>
                <a:lnTo>
                  <a:pt x="2956062" y="3689313"/>
                </a:lnTo>
                <a:lnTo>
                  <a:pt x="0" y="368931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35" name="TextBox 35"/>
          <p:cNvSpPr txBox="1"/>
          <p:nvPr/>
        </p:nvSpPr>
        <p:spPr>
          <a:xfrm>
            <a:off x="1421087" y="944516"/>
            <a:ext cx="7333814" cy="1233170"/>
          </a:xfrm>
          <a:prstGeom prst="rect">
            <a:avLst/>
          </a:prstGeom>
        </p:spPr>
        <p:txBody>
          <a:bodyPr lIns="0" tIns="0" rIns="0" bIns="0" rtlCol="0" anchor="t">
            <a:spAutoFit/>
          </a:bodyPr>
          <a:lstStyle/>
          <a:p>
            <a:pPr algn="l">
              <a:lnSpc>
                <a:spcPts val="9460"/>
              </a:lnSpc>
            </a:pPr>
            <a:r>
              <a:rPr lang="en-US" sz="8600" b="1" dirty="0">
                <a:solidFill>
                  <a:srgbClr val="015551"/>
                </a:solidFill>
                <a:latin typeface="Comic Sans MS" panose="030F0702030302020204" pitchFamily="66" charset="0"/>
                <a:ea typeface="Gordita Bold"/>
                <a:cs typeface="Gordita Bold"/>
                <a:sym typeface="Gordita Bold"/>
              </a:rPr>
              <a:t>Outlines</a:t>
            </a:r>
          </a:p>
        </p:txBody>
      </p:sp>
      <p:sp>
        <p:nvSpPr>
          <p:cNvPr id="36" name="TextBox 36"/>
          <p:cNvSpPr txBox="1"/>
          <p:nvPr/>
        </p:nvSpPr>
        <p:spPr>
          <a:xfrm>
            <a:off x="3001329" y="3089700"/>
            <a:ext cx="4173330" cy="495300"/>
          </a:xfrm>
          <a:prstGeom prst="rect">
            <a:avLst/>
          </a:prstGeom>
        </p:spPr>
        <p:txBody>
          <a:bodyPr lIns="0" tIns="0" rIns="0" bIns="0" rtlCol="0" anchor="t">
            <a:spAutoFit/>
          </a:bodyPr>
          <a:lstStyle/>
          <a:p>
            <a:pPr algn="l">
              <a:lnSpc>
                <a:spcPts val="4199"/>
              </a:lnSpc>
            </a:pPr>
            <a:r>
              <a:rPr lang="en-US" sz="2999" b="1" dirty="0">
                <a:solidFill>
                  <a:srgbClr val="015551"/>
                </a:solidFill>
                <a:latin typeface="Gordita Bold"/>
                <a:ea typeface="Gordita Bold"/>
                <a:cs typeface="Gordita Bold"/>
                <a:sym typeface="Gordita Bold"/>
              </a:rPr>
              <a:t>Introduction</a:t>
            </a:r>
          </a:p>
        </p:txBody>
      </p:sp>
      <p:sp>
        <p:nvSpPr>
          <p:cNvPr id="37" name="TextBox 37"/>
          <p:cNvSpPr txBox="1"/>
          <p:nvPr/>
        </p:nvSpPr>
        <p:spPr>
          <a:xfrm>
            <a:off x="2874927" y="4552982"/>
            <a:ext cx="4173330" cy="495300"/>
          </a:xfrm>
          <a:prstGeom prst="rect">
            <a:avLst/>
          </a:prstGeom>
        </p:spPr>
        <p:txBody>
          <a:bodyPr lIns="0" tIns="0" rIns="0" bIns="0" rtlCol="0" anchor="t">
            <a:spAutoFit/>
          </a:bodyPr>
          <a:lstStyle/>
          <a:p>
            <a:pPr algn="l">
              <a:lnSpc>
                <a:spcPts val="4199"/>
              </a:lnSpc>
            </a:pPr>
            <a:r>
              <a:rPr lang="en-US" sz="2999" b="1" dirty="0">
                <a:solidFill>
                  <a:srgbClr val="015551"/>
                </a:solidFill>
                <a:latin typeface="Gordita Bold"/>
                <a:ea typeface="Gordita Bold"/>
                <a:cs typeface="Gordita Bold"/>
                <a:sym typeface="Gordita Bold"/>
              </a:rPr>
              <a:t>Research Goal</a:t>
            </a:r>
          </a:p>
        </p:txBody>
      </p:sp>
      <p:sp>
        <p:nvSpPr>
          <p:cNvPr id="38" name="TextBox 38"/>
          <p:cNvSpPr txBox="1"/>
          <p:nvPr/>
        </p:nvSpPr>
        <p:spPr>
          <a:xfrm>
            <a:off x="2874927" y="6080571"/>
            <a:ext cx="4173330" cy="495300"/>
          </a:xfrm>
          <a:prstGeom prst="rect">
            <a:avLst/>
          </a:prstGeom>
        </p:spPr>
        <p:txBody>
          <a:bodyPr lIns="0" tIns="0" rIns="0" bIns="0" rtlCol="0" anchor="t">
            <a:spAutoFit/>
          </a:bodyPr>
          <a:lstStyle/>
          <a:p>
            <a:pPr algn="l">
              <a:lnSpc>
                <a:spcPts val="4199"/>
              </a:lnSpc>
            </a:pPr>
            <a:r>
              <a:rPr lang="en-US" sz="2999" b="1" dirty="0">
                <a:solidFill>
                  <a:srgbClr val="015551"/>
                </a:solidFill>
                <a:latin typeface="Gordita Bold"/>
                <a:ea typeface="Gordita Bold"/>
                <a:cs typeface="Gordita Bold"/>
                <a:sym typeface="Gordita Bold"/>
              </a:rPr>
              <a:t>Related Works</a:t>
            </a:r>
          </a:p>
        </p:txBody>
      </p:sp>
      <p:sp>
        <p:nvSpPr>
          <p:cNvPr id="39" name="TextBox 39"/>
          <p:cNvSpPr txBox="1"/>
          <p:nvPr/>
        </p:nvSpPr>
        <p:spPr>
          <a:xfrm>
            <a:off x="2874927" y="7540016"/>
            <a:ext cx="4710623" cy="496546"/>
          </a:xfrm>
          <a:prstGeom prst="rect">
            <a:avLst/>
          </a:prstGeom>
        </p:spPr>
        <p:txBody>
          <a:bodyPr wrap="square" lIns="0" tIns="0" rIns="0" bIns="0" rtlCol="0" anchor="t">
            <a:spAutoFit/>
          </a:bodyPr>
          <a:lstStyle/>
          <a:p>
            <a:pPr algn="l">
              <a:lnSpc>
                <a:spcPts val="4199"/>
              </a:lnSpc>
            </a:pPr>
            <a:r>
              <a:rPr lang="en-US" sz="2999" b="1" dirty="0">
                <a:solidFill>
                  <a:srgbClr val="015551"/>
                </a:solidFill>
                <a:latin typeface="Gordita Bold"/>
                <a:ea typeface="Gordita Bold"/>
                <a:cs typeface="Gordita Bold"/>
                <a:sym typeface="Gordita Bold"/>
              </a:rPr>
              <a:t>Proposed Methodology</a:t>
            </a:r>
          </a:p>
        </p:txBody>
      </p:sp>
      <p:sp>
        <p:nvSpPr>
          <p:cNvPr id="40" name="TextBox 40"/>
          <p:cNvSpPr txBox="1"/>
          <p:nvPr/>
        </p:nvSpPr>
        <p:spPr>
          <a:xfrm>
            <a:off x="3718072" y="9391899"/>
            <a:ext cx="10851856" cy="561975"/>
          </a:xfrm>
          <a:prstGeom prst="rect">
            <a:avLst/>
          </a:prstGeom>
        </p:spPr>
        <p:txBody>
          <a:bodyPr lIns="0" tIns="0" rIns="0" bIns="0" rtlCol="0" anchor="t">
            <a:spAutoFit/>
          </a:bodyPr>
          <a:lstStyle/>
          <a:p>
            <a:pPr algn="ctr">
              <a:lnSpc>
                <a:spcPts val="4199"/>
              </a:lnSpc>
            </a:pPr>
            <a:r>
              <a:rPr lang="en-US" sz="2999">
                <a:solidFill>
                  <a:srgbClr val="FFFFFF"/>
                </a:solidFill>
                <a:latin typeface="Avenir"/>
                <a:ea typeface="Avenir"/>
                <a:cs typeface="Avenir"/>
                <a:sym typeface="Avenir"/>
              </a:rPr>
              <a:t>Department Of Computer Science and Engineering, JnU</a:t>
            </a:r>
          </a:p>
        </p:txBody>
      </p:sp>
      <p:sp>
        <p:nvSpPr>
          <p:cNvPr id="41" name="TextBox 41"/>
          <p:cNvSpPr txBox="1"/>
          <p:nvPr/>
        </p:nvSpPr>
        <p:spPr>
          <a:xfrm>
            <a:off x="10175316" y="2729363"/>
            <a:ext cx="4907443" cy="495300"/>
          </a:xfrm>
          <a:prstGeom prst="rect">
            <a:avLst/>
          </a:prstGeom>
        </p:spPr>
        <p:txBody>
          <a:bodyPr lIns="0" tIns="0" rIns="0" bIns="0" rtlCol="0" anchor="t">
            <a:spAutoFit/>
          </a:bodyPr>
          <a:lstStyle/>
          <a:p>
            <a:pPr algn="l">
              <a:lnSpc>
                <a:spcPts val="4199"/>
              </a:lnSpc>
            </a:pPr>
            <a:r>
              <a:rPr lang="en-US" sz="2999" b="1" dirty="0">
                <a:solidFill>
                  <a:srgbClr val="015551"/>
                </a:solidFill>
                <a:latin typeface="Gordita Bold"/>
                <a:ea typeface="Gordita Bold"/>
                <a:cs typeface="Gordita Bold"/>
                <a:sym typeface="Gordita Bold"/>
              </a:rPr>
              <a:t>Result Evaluation</a:t>
            </a:r>
          </a:p>
        </p:txBody>
      </p:sp>
      <p:sp>
        <p:nvSpPr>
          <p:cNvPr id="42" name="TextBox 42"/>
          <p:cNvSpPr txBox="1"/>
          <p:nvPr/>
        </p:nvSpPr>
        <p:spPr>
          <a:xfrm>
            <a:off x="10118780" y="3878649"/>
            <a:ext cx="5032066" cy="496546"/>
          </a:xfrm>
          <a:prstGeom prst="rect">
            <a:avLst/>
          </a:prstGeom>
        </p:spPr>
        <p:txBody>
          <a:bodyPr wrap="square" lIns="0" tIns="0" rIns="0" bIns="0" rtlCol="0" anchor="t">
            <a:spAutoFit/>
          </a:bodyPr>
          <a:lstStyle/>
          <a:p>
            <a:pPr algn="l">
              <a:lnSpc>
                <a:spcPts val="4199"/>
              </a:lnSpc>
            </a:pPr>
            <a:r>
              <a:rPr lang="en-US" sz="2999" b="1" dirty="0">
                <a:solidFill>
                  <a:srgbClr val="015551"/>
                </a:solidFill>
                <a:latin typeface="Gordita Bold"/>
                <a:ea typeface="Gordita Bold"/>
                <a:cs typeface="Gordita Bold"/>
                <a:sym typeface="Gordita Bold"/>
              </a:rPr>
              <a:t>Model Interpretation </a:t>
            </a:r>
          </a:p>
        </p:txBody>
      </p:sp>
      <p:sp>
        <p:nvSpPr>
          <p:cNvPr id="43" name="TextBox 43"/>
          <p:cNvSpPr txBox="1"/>
          <p:nvPr/>
        </p:nvSpPr>
        <p:spPr>
          <a:xfrm>
            <a:off x="10175316" y="7788289"/>
            <a:ext cx="5982614" cy="496546"/>
          </a:xfrm>
          <a:prstGeom prst="rect">
            <a:avLst/>
          </a:prstGeom>
        </p:spPr>
        <p:txBody>
          <a:bodyPr wrap="square" lIns="0" tIns="0" rIns="0" bIns="0" rtlCol="0" anchor="t">
            <a:spAutoFit/>
          </a:bodyPr>
          <a:lstStyle/>
          <a:p>
            <a:pPr algn="l">
              <a:lnSpc>
                <a:spcPts val="4199"/>
              </a:lnSpc>
            </a:pPr>
            <a:r>
              <a:rPr lang="en-US" sz="2999" b="1" dirty="0">
                <a:solidFill>
                  <a:srgbClr val="015551"/>
                </a:solidFill>
                <a:latin typeface="Gordita Bold"/>
                <a:ea typeface="Gordita Bold"/>
                <a:cs typeface="Gordita Bold"/>
                <a:sym typeface="Gordita Bold"/>
              </a:rPr>
              <a:t>Conclusion</a:t>
            </a:r>
          </a:p>
        </p:txBody>
      </p:sp>
      <p:sp>
        <p:nvSpPr>
          <p:cNvPr id="44" name="TextBox 7">
            <a:extLst>
              <a:ext uri="{FF2B5EF4-FFF2-40B4-BE49-F238E27FC236}">
                <a16:creationId xmlns:a16="http://schemas.microsoft.com/office/drawing/2014/main" id="{65F77E73-FC37-C32F-C752-2E71BB9B16F0}"/>
              </a:ext>
            </a:extLst>
          </p:cNvPr>
          <p:cNvSpPr txBox="1"/>
          <p:nvPr/>
        </p:nvSpPr>
        <p:spPr>
          <a:xfrm>
            <a:off x="17263085" y="9222325"/>
            <a:ext cx="472928" cy="466538"/>
          </a:xfrm>
          <a:prstGeom prst="rect">
            <a:avLst/>
          </a:prstGeom>
        </p:spPr>
        <p:txBody>
          <a:bodyPr wrap="square" lIns="0" tIns="0" rIns="0" bIns="0" rtlCol="0" anchor="t">
            <a:spAutoFit/>
          </a:bodyPr>
          <a:lstStyle/>
          <a:p>
            <a:pPr algn="r">
              <a:lnSpc>
                <a:spcPts val="4199"/>
              </a:lnSpc>
            </a:pPr>
            <a:r>
              <a:rPr lang="en-US" sz="2000" dirty="0">
                <a:solidFill>
                  <a:srgbClr val="FFFFFF"/>
                </a:solidFill>
                <a:latin typeface="Avenir"/>
                <a:ea typeface="Avenir"/>
                <a:cs typeface="Avenir"/>
                <a:sym typeface="Avenir"/>
              </a:rPr>
              <a:t>2</a:t>
            </a:r>
          </a:p>
        </p:txBody>
      </p:sp>
      <p:grpSp>
        <p:nvGrpSpPr>
          <p:cNvPr id="48" name="Group 11">
            <a:extLst>
              <a:ext uri="{FF2B5EF4-FFF2-40B4-BE49-F238E27FC236}">
                <a16:creationId xmlns:a16="http://schemas.microsoft.com/office/drawing/2014/main" id="{2CF6F571-EB2F-0A5C-2550-CE6C2DAA6C70}"/>
              </a:ext>
            </a:extLst>
          </p:cNvPr>
          <p:cNvGrpSpPr/>
          <p:nvPr/>
        </p:nvGrpSpPr>
        <p:grpSpPr>
          <a:xfrm>
            <a:off x="8841080" y="6202767"/>
            <a:ext cx="1001821" cy="1214752"/>
            <a:chOff x="0" y="-57150"/>
            <a:chExt cx="263854" cy="319935"/>
          </a:xfrm>
        </p:grpSpPr>
        <p:sp>
          <p:nvSpPr>
            <p:cNvPr id="49" name="Freeform 12">
              <a:extLst>
                <a:ext uri="{FF2B5EF4-FFF2-40B4-BE49-F238E27FC236}">
                  <a16:creationId xmlns:a16="http://schemas.microsoft.com/office/drawing/2014/main" id="{D4153BF2-F590-F0EA-41CD-22FAFD1E1740}"/>
                </a:ext>
              </a:extLst>
            </p:cNvPr>
            <p:cNvSpPr/>
            <p:nvPr/>
          </p:nvSpPr>
          <p:spPr>
            <a:xfrm>
              <a:off x="1069" y="-28575"/>
              <a:ext cx="262785" cy="262785"/>
            </a:xfrm>
            <a:custGeom>
              <a:avLst/>
              <a:gdLst/>
              <a:ahLst/>
              <a:cxnLst/>
              <a:rect l="l" t="t" r="r" b="b"/>
              <a:pathLst>
                <a:path w="262785" h="262785">
                  <a:moveTo>
                    <a:pt x="131392" y="0"/>
                  </a:moveTo>
                  <a:lnTo>
                    <a:pt x="131392" y="0"/>
                  </a:lnTo>
                  <a:cubicBezTo>
                    <a:pt x="166240" y="0"/>
                    <a:pt x="199660" y="13843"/>
                    <a:pt x="224301" y="38484"/>
                  </a:cubicBezTo>
                  <a:cubicBezTo>
                    <a:pt x="248942" y="63125"/>
                    <a:pt x="262785" y="96545"/>
                    <a:pt x="262785" y="131392"/>
                  </a:cubicBezTo>
                  <a:lnTo>
                    <a:pt x="262785" y="131392"/>
                  </a:lnTo>
                  <a:cubicBezTo>
                    <a:pt x="262785" y="166240"/>
                    <a:pt x="248942" y="199660"/>
                    <a:pt x="224301" y="224301"/>
                  </a:cubicBezTo>
                  <a:cubicBezTo>
                    <a:pt x="199660" y="248942"/>
                    <a:pt x="166240" y="262785"/>
                    <a:pt x="131392" y="262785"/>
                  </a:cubicBezTo>
                  <a:lnTo>
                    <a:pt x="131392" y="262785"/>
                  </a:lnTo>
                  <a:cubicBezTo>
                    <a:pt x="96545" y="262785"/>
                    <a:pt x="63125" y="248942"/>
                    <a:pt x="38484" y="224301"/>
                  </a:cubicBezTo>
                  <a:cubicBezTo>
                    <a:pt x="13843" y="199660"/>
                    <a:pt x="0" y="166240"/>
                    <a:pt x="0" y="131392"/>
                  </a:cubicBezTo>
                  <a:lnTo>
                    <a:pt x="0" y="131392"/>
                  </a:lnTo>
                  <a:cubicBezTo>
                    <a:pt x="0" y="96545"/>
                    <a:pt x="13843" y="63125"/>
                    <a:pt x="38484" y="38484"/>
                  </a:cubicBezTo>
                  <a:cubicBezTo>
                    <a:pt x="63125" y="13843"/>
                    <a:pt x="96545" y="0"/>
                    <a:pt x="131392" y="0"/>
                  </a:cubicBezTo>
                  <a:close/>
                </a:path>
              </a:pathLst>
            </a:custGeom>
            <a:solidFill>
              <a:srgbClr val="57B4BA"/>
            </a:solidFill>
          </p:spPr>
          <p:txBody>
            <a:bodyPr/>
            <a:lstStyle/>
            <a:p>
              <a:endParaRPr lang="en-US" dirty="0"/>
            </a:p>
          </p:txBody>
        </p:sp>
        <p:sp>
          <p:nvSpPr>
            <p:cNvPr id="50" name="TextBox 13">
              <a:extLst>
                <a:ext uri="{FF2B5EF4-FFF2-40B4-BE49-F238E27FC236}">
                  <a16:creationId xmlns:a16="http://schemas.microsoft.com/office/drawing/2014/main" id="{FE76FCB5-C8BD-B960-B680-8EE0729F017D}"/>
                </a:ext>
              </a:extLst>
            </p:cNvPr>
            <p:cNvSpPr txBox="1"/>
            <p:nvPr/>
          </p:nvSpPr>
          <p:spPr>
            <a:xfrm>
              <a:off x="0" y="-57150"/>
              <a:ext cx="262785" cy="319935"/>
            </a:xfrm>
            <a:prstGeom prst="rect">
              <a:avLst/>
            </a:prstGeom>
          </p:spPr>
          <p:txBody>
            <a:bodyPr lIns="50800" tIns="50800" rIns="50800" bIns="50800" rtlCol="0" anchor="ctr"/>
            <a:lstStyle/>
            <a:p>
              <a:pPr algn="ctr">
                <a:lnSpc>
                  <a:spcPts val="3919"/>
                </a:lnSpc>
              </a:pPr>
              <a:r>
                <a:rPr lang="en-US" sz="2799" b="1" dirty="0">
                  <a:solidFill>
                    <a:srgbClr val="015551"/>
                  </a:solidFill>
                  <a:latin typeface="Gordita Bold"/>
                  <a:ea typeface="Gordita Bold"/>
                  <a:cs typeface="Gordita Bold"/>
                  <a:sym typeface="Gordita Bold"/>
                </a:rPr>
                <a:t>8</a:t>
              </a:r>
            </a:p>
          </p:txBody>
        </p:sp>
      </p:grpSp>
      <p:sp>
        <p:nvSpPr>
          <p:cNvPr id="51" name="TextBox 42">
            <a:extLst>
              <a:ext uri="{FF2B5EF4-FFF2-40B4-BE49-F238E27FC236}">
                <a16:creationId xmlns:a16="http://schemas.microsoft.com/office/drawing/2014/main" id="{43E0AC37-7D8E-DDA0-7DF4-B79622C0E03F}"/>
              </a:ext>
            </a:extLst>
          </p:cNvPr>
          <p:cNvSpPr txBox="1"/>
          <p:nvPr/>
        </p:nvSpPr>
        <p:spPr>
          <a:xfrm>
            <a:off x="10175316" y="4989066"/>
            <a:ext cx="6782165" cy="1035155"/>
          </a:xfrm>
          <a:prstGeom prst="rect">
            <a:avLst/>
          </a:prstGeom>
        </p:spPr>
        <p:txBody>
          <a:bodyPr wrap="square" lIns="0" tIns="0" rIns="0" bIns="0" rtlCol="0" anchor="t">
            <a:spAutoFit/>
          </a:bodyPr>
          <a:lstStyle/>
          <a:p>
            <a:pPr algn="l">
              <a:lnSpc>
                <a:spcPts val="4199"/>
              </a:lnSpc>
            </a:pPr>
            <a:r>
              <a:rPr lang="en-US" sz="2999" b="1" dirty="0">
                <a:solidFill>
                  <a:srgbClr val="015551"/>
                </a:solidFill>
                <a:latin typeface="Gordita Bold"/>
                <a:ea typeface="Gordita Bold"/>
                <a:cs typeface="Gordita Bold"/>
                <a:sym typeface="Gordita Bold"/>
              </a:rPr>
              <a:t>Gene Validation &amp; Immune Infiltration Analysis</a:t>
            </a:r>
          </a:p>
        </p:txBody>
      </p:sp>
      <p:grpSp>
        <p:nvGrpSpPr>
          <p:cNvPr id="18" name="Group 22">
            <a:extLst>
              <a:ext uri="{FF2B5EF4-FFF2-40B4-BE49-F238E27FC236}">
                <a16:creationId xmlns:a16="http://schemas.microsoft.com/office/drawing/2014/main" id="{1195FEC7-4958-570A-01A2-D7A484A8D146}"/>
              </a:ext>
            </a:extLst>
          </p:cNvPr>
          <p:cNvGrpSpPr/>
          <p:nvPr/>
        </p:nvGrpSpPr>
        <p:grpSpPr>
          <a:xfrm>
            <a:off x="8840635" y="2311024"/>
            <a:ext cx="1009269" cy="1214752"/>
            <a:chOff x="-3031" y="-53138"/>
            <a:chExt cx="265816" cy="319935"/>
          </a:xfrm>
        </p:grpSpPr>
        <p:sp>
          <p:nvSpPr>
            <p:cNvPr id="19" name="Freeform 23">
              <a:extLst>
                <a:ext uri="{FF2B5EF4-FFF2-40B4-BE49-F238E27FC236}">
                  <a16:creationId xmlns:a16="http://schemas.microsoft.com/office/drawing/2014/main" id="{A3EDBBB2-4545-B0DA-0A5F-FBF213FF066B}"/>
                </a:ext>
              </a:extLst>
            </p:cNvPr>
            <p:cNvSpPr/>
            <p:nvPr/>
          </p:nvSpPr>
          <p:spPr>
            <a:xfrm>
              <a:off x="-3031" y="-19992"/>
              <a:ext cx="262785" cy="262785"/>
            </a:xfrm>
            <a:custGeom>
              <a:avLst/>
              <a:gdLst/>
              <a:ahLst/>
              <a:cxnLst/>
              <a:rect l="l" t="t" r="r" b="b"/>
              <a:pathLst>
                <a:path w="262785" h="262785">
                  <a:moveTo>
                    <a:pt x="131392" y="0"/>
                  </a:moveTo>
                  <a:lnTo>
                    <a:pt x="131392" y="0"/>
                  </a:lnTo>
                  <a:cubicBezTo>
                    <a:pt x="166240" y="0"/>
                    <a:pt x="199660" y="13843"/>
                    <a:pt x="224301" y="38484"/>
                  </a:cubicBezTo>
                  <a:cubicBezTo>
                    <a:pt x="248942" y="63125"/>
                    <a:pt x="262785" y="96545"/>
                    <a:pt x="262785" y="131392"/>
                  </a:cubicBezTo>
                  <a:lnTo>
                    <a:pt x="262785" y="131392"/>
                  </a:lnTo>
                  <a:cubicBezTo>
                    <a:pt x="262785" y="166240"/>
                    <a:pt x="248942" y="199660"/>
                    <a:pt x="224301" y="224301"/>
                  </a:cubicBezTo>
                  <a:cubicBezTo>
                    <a:pt x="199660" y="248942"/>
                    <a:pt x="166240" y="262785"/>
                    <a:pt x="131392" y="262785"/>
                  </a:cubicBezTo>
                  <a:lnTo>
                    <a:pt x="131392" y="262785"/>
                  </a:lnTo>
                  <a:cubicBezTo>
                    <a:pt x="96545" y="262785"/>
                    <a:pt x="63125" y="248942"/>
                    <a:pt x="38484" y="224301"/>
                  </a:cubicBezTo>
                  <a:cubicBezTo>
                    <a:pt x="13843" y="199660"/>
                    <a:pt x="0" y="166240"/>
                    <a:pt x="0" y="131392"/>
                  </a:cubicBezTo>
                  <a:lnTo>
                    <a:pt x="0" y="131392"/>
                  </a:lnTo>
                  <a:cubicBezTo>
                    <a:pt x="0" y="96545"/>
                    <a:pt x="13843" y="63125"/>
                    <a:pt x="38484" y="38484"/>
                  </a:cubicBezTo>
                  <a:cubicBezTo>
                    <a:pt x="63125" y="13843"/>
                    <a:pt x="96545" y="0"/>
                    <a:pt x="131392" y="0"/>
                  </a:cubicBezTo>
                  <a:close/>
                </a:path>
              </a:pathLst>
            </a:custGeom>
            <a:solidFill>
              <a:srgbClr val="57B4BA"/>
            </a:solidFill>
          </p:spPr>
          <p:txBody>
            <a:bodyPr/>
            <a:lstStyle/>
            <a:p>
              <a:endParaRPr lang="en-US" dirty="0"/>
            </a:p>
          </p:txBody>
        </p:sp>
        <p:sp>
          <p:nvSpPr>
            <p:cNvPr id="20" name="TextBox 24">
              <a:extLst>
                <a:ext uri="{FF2B5EF4-FFF2-40B4-BE49-F238E27FC236}">
                  <a16:creationId xmlns:a16="http://schemas.microsoft.com/office/drawing/2014/main" id="{DA313F11-15F9-B8A6-397F-12E649420455}"/>
                </a:ext>
              </a:extLst>
            </p:cNvPr>
            <p:cNvSpPr txBox="1"/>
            <p:nvPr/>
          </p:nvSpPr>
          <p:spPr>
            <a:xfrm>
              <a:off x="0" y="-53138"/>
              <a:ext cx="262785" cy="319935"/>
            </a:xfrm>
            <a:prstGeom prst="rect">
              <a:avLst/>
            </a:prstGeom>
          </p:spPr>
          <p:txBody>
            <a:bodyPr lIns="50800" tIns="50800" rIns="50800" bIns="50800" rtlCol="0" anchor="ctr"/>
            <a:lstStyle/>
            <a:p>
              <a:pPr algn="ctr">
                <a:lnSpc>
                  <a:spcPts val="3919"/>
                </a:lnSpc>
              </a:pPr>
              <a:r>
                <a:rPr lang="en-US" sz="2799" b="1" dirty="0">
                  <a:solidFill>
                    <a:srgbClr val="015551"/>
                  </a:solidFill>
                  <a:latin typeface="Gordita Bold"/>
                  <a:ea typeface="Gordita Bold"/>
                  <a:cs typeface="Gordita Bold"/>
                  <a:sym typeface="Gordita Bold"/>
                </a:rPr>
                <a:t>5</a:t>
              </a:r>
            </a:p>
          </p:txBody>
        </p:sp>
      </p:grpSp>
      <p:sp>
        <p:nvSpPr>
          <p:cNvPr id="21" name="TextBox 43">
            <a:extLst>
              <a:ext uri="{FF2B5EF4-FFF2-40B4-BE49-F238E27FC236}">
                <a16:creationId xmlns:a16="http://schemas.microsoft.com/office/drawing/2014/main" id="{274A35EA-A7B9-B068-5E0A-BAB4B2CED72B}"/>
              </a:ext>
            </a:extLst>
          </p:cNvPr>
          <p:cNvSpPr txBox="1"/>
          <p:nvPr/>
        </p:nvSpPr>
        <p:spPr>
          <a:xfrm>
            <a:off x="10145819" y="6544285"/>
            <a:ext cx="5982614" cy="496546"/>
          </a:xfrm>
          <a:prstGeom prst="rect">
            <a:avLst/>
          </a:prstGeom>
        </p:spPr>
        <p:txBody>
          <a:bodyPr wrap="square" lIns="0" tIns="0" rIns="0" bIns="0" rtlCol="0" anchor="t">
            <a:spAutoFit/>
          </a:bodyPr>
          <a:lstStyle/>
          <a:p>
            <a:pPr algn="l">
              <a:lnSpc>
                <a:spcPts val="4199"/>
              </a:lnSpc>
            </a:pPr>
            <a:r>
              <a:rPr lang="en-US" sz="2999" b="1" dirty="0">
                <a:solidFill>
                  <a:srgbClr val="015551"/>
                </a:solidFill>
                <a:latin typeface="Gordita Bold"/>
                <a:ea typeface="Gordita Bold"/>
                <a:cs typeface="Gordita Bold"/>
                <a:sym typeface="Gordita Bold"/>
              </a:rPr>
              <a:t>Comparative Study</a:t>
            </a:r>
          </a:p>
        </p:txBody>
      </p:sp>
      <p:sp>
        <p:nvSpPr>
          <p:cNvPr id="26" name="Freeform 12">
            <a:extLst>
              <a:ext uri="{FF2B5EF4-FFF2-40B4-BE49-F238E27FC236}">
                <a16:creationId xmlns:a16="http://schemas.microsoft.com/office/drawing/2014/main" id="{CB0893AC-840C-046F-51EA-D8B1CFF71DE6}"/>
              </a:ext>
            </a:extLst>
          </p:cNvPr>
          <p:cNvSpPr/>
          <p:nvPr/>
        </p:nvSpPr>
        <p:spPr>
          <a:xfrm>
            <a:off x="8839442" y="7595096"/>
            <a:ext cx="997762" cy="997761"/>
          </a:xfrm>
          <a:custGeom>
            <a:avLst/>
            <a:gdLst/>
            <a:ahLst/>
            <a:cxnLst/>
            <a:rect l="l" t="t" r="r" b="b"/>
            <a:pathLst>
              <a:path w="262785" h="262785">
                <a:moveTo>
                  <a:pt x="131392" y="0"/>
                </a:moveTo>
                <a:lnTo>
                  <a:pt x="131392" y="0"/>
                </a:lnTo>
                <a:cubicBezTo>
                  <a:pt x="166240" y="0"/>
                  <a:pt x="199660" y="13843"/>
                  <a:pt x="224301" y="38484"/>
                </a:cubicBezTo>
                <a:cubicBezTo>
                  <a:pt x="248942" y="63125"/>
                  <a:pt x="262785" y="96545"/>
                  <a:pt x="262785" y="131392"/>
                </a:cubicBezTo>
                <a:lnTo>
                  <a:pt x="262785" y="131392"/>
                </a:lnTo>
                <a:cubicBezTo>
                  <a:pt x="262785" y="166240"/>
                  <a:pt x="248942" y="199660"/>
                  <a:pt x="224301" y="224301"/>
                </a:cubicBezTo>
                <a:cubicBezTo>
                  <a:pt x="199660" y="248942"/>
                  <a:pt x="166240" y="262785"/>
                  <a:pt x="131392" y="262785"/>
                </a:cubicBezTo>
                <a:lnTo>
                  <a:pt x="131392" y="262785"/>
                </a:lnTo>
                <a:cubicBezTo>
                  <a:pt x="96545" y="262785"/>
                  <a:pt x="63125" y="248942"/>
                  <a:pt x="38484" y="224301"/>
                </a:cubicBezTo>
                <a:cubicBezTo>
                  <a:pt x="13843" y="199660"/>
                  <a:pt x="0" y="166240"/>
                  <a:pt x="0" y="131392"/>
                </a:cubicBezTo>
                <a:lnTo>
                  <a:pt x="0" y="131392"/>
                </a:lnTo>
                <a:cubicBezTo>
                  <a:pt x="0" y="96545"/>
                  <a:pt x="13843" y="63125"/>
                  <a:pt x="38484" y="38484"/>
                </a:cubicBezTo>
                <a:cubicBezTo>
                  <a:pt x="63125" y="13843"/>
                  <a:pt x="96545" y="0"/>
                  <a:pt x="131392" y="0"/>
                </a:cubicBezTo>
                <a:close/>
              </a:path>
            </a:pathLst>
          </a:custGeom>
          <a:solidFill>
            <a:srgbClr val="57B4BA"/>
          </a:solidFill>
        </p:spPr>
        <p:txBody>
          <a:bodyPr/>
          <a:lstStyle/>
          <a:p>
            <a:endParaRPr lang="en-US" dirty="0"/>
          </a:p>
        </p:txBody>
      </p:sp>
      <p:sp>
        <p:nvSpPr>
          <p:cNvPr id="28" name="TextBox 7">
            <a:extLst>
              <a:ext uri="{FF2B5EF4-FFF2-40B4-BE49-F238E27FC236}">
                <a16:creationId xmlns:a16="http://schemas.microsoft.com/office/drawing/2014/main" id="{66C4F06D-CD75-871B-9628-EA56553028F7}"/>
              </a:ext>
            </a:extLst>
          </p:cNvPr>
          <p:cNvSpPr txBox="1"/>
          <p:nvPr/>
        </p:nvSpPr>
        <p:spPr>
          <a:xfrm>
            <a:off x="8831993" y="7458433"/>
            <a:ext cx="997762" cy="1214752"/>
          </a:xfrm>
          <a:prstGeom prst="rect">
            <a:avLst/>
          </a:prstGeom>
        </p:spPr>
        <p:txBody>
          <a:bodyPr lIns="50800" tIns="50800" rIns="50800" bIns="50800" rtlCol="0" anchor="ctr"/>
          <a:lstStyle/>
          <a:p>
            <a:pPr algn="ctr">
              <a:lnSpc>
                <a:spcPts val="3919"/>
              </a:lnSpc>
            </a:pPr>
            <a:r>
              <a:rPr lang="en-US" sz="2799" b="1" dirty="0">
                <a:solidFill>
                  <a:srgbClr val="015551"/>
                </a:solidFill>
                <a:latin typeface="Gordita Bold"/>
                <a:ea typeface="Gordita Bold"/>
                <a:cs typeface="Gordita Bold"/>
                <a:sym typeface="Gordita Bold"/>
              </a:rPr>
              <a:t>9</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05C14A-5BA6-CABD-4094-F007E96053E4}"/>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B190C1B7-3E5E-51A4-0D41-D3172BF49AAC}"/>
              </a:ext>
            </a:extLst>
          </p:cNvPr>
          <p:cNvGrpSpPr/>
          <p:nvPr/>
        </p:nvGrpSpPr>
        <p:grpSpPr>
          <a:xfrm>
            <a:off x="16992600" y="114705"/>
            <a:ext cx="1180695" cy="1142595"/>
            <a:chOff x="0" y="0"/>
            <a:chExt cx="1901571" cy="1901571"/>
          </a:xfrm>
        </p:grpSpPr>
        <p:sp>
          <p:nvSpPr>
            <p:cNvPr id="3" name="Freeform 3">
              <a:extLst>
                <a:ext uri="{FF2B5EF4-FFF2-40B4-BE49-F238E27FC236}">
                  <a16:creationId xmlns:a16="http://schemas.microsoft.com/office/drawing/2014/main" id="{F8D47D01-6BA4-00E7-C628-D516A21A15D9}"/>
                </a:ext>
              </a:extLst>
            </p:cNvPr>
            <p:cNvSpPr/>
            <p:nvPr/>
          </p:nvSpPr>
          <p:spPr>
            <a:xfrm>
              <a:off x="0" y="0"/>
              <a:ext cx="1901571" cy="1901571"/>
            </a:xfrm>
            <a:custGeom>
              <a:avLst/>
              <a:gdLst/>
              <a:ahLst/>
              <a:cxnLst/>
              <a:rect l="l" t="t" r="r" b="b"/>
              <a:pathLst>
                <a:path w="1901571" h="1901571">
                  <a:moveTo>
                    <a:pt x="0" y="0"/>
                  </a:moveTo>
                  <a:lnTo>
                    <a:pt x="1901571" y="0"/>
                  </a:lnTo>
                  <a:lnTo>
                    <a:pt x="1901571" y="1901571"/>
                  </a:lnTo>
                  <a:lnTo>
                    <a:pt x="0" y="1901571"/>
                  </a:lnTo>
                  <a:lnTo>
                    <a:pt x="0" y="0"/>
                  </a:lnTo>
                  <a:close/>
                </a:path>
              </a:pathLst>
            </a:custGeom>
            <a:blipFill>
              <a:blip r:embed="rId2"/>
              <a:stretch>
                <a:fillRect/>
              </a:stretch>
            </a:blipFill>
          </p:spPr>
          <p:txBody>
            <a:bodyPr/>
            <a:lstStyle/>
            <a:p>
              <a:endParaRPr lang="en-US"/>
            </a:p>
          </p:txBody>
        </p:sp>
      </p:grpSp>
      <p:sp>
        <p:nvSpPr>
          <p:cNvPr id="4" name="AutoShape 4">
            <a:extLst>
              <a:ext uri="{FF2B5EF4-FFF2-40B4-BE49-F238E27FC236}">
                <a16:creationId xmlns:a16="http://schemas.microsoft.com/office/drawing/2014/main" id="{CBF0F83A-D5E4-20C1-CEC3-F7A5A89A9DCC}"/>
              </a:ext>
            </a:extLst>
          </p:cNvPr>
          <p:cNvSpPr/>
          <p:nvPr/>
        </p:nvSpPr>
        <p:spPr>
          <a:xfrm>
            <a:off x="0" y="1346965"/>
            <a:ext cx="18288000" cy="0"/>
          </a:xfrm>
          <a:prstGeom prst="line">
            <a:avLst/>
          </a:prstGeom>
          <a:ln w="66675" cap="flat">
            <a:solidFill>
              <a:srgbClr val="015551"/>
            </a:solidFill>
            <a:prstDash val="solid"/>
            <a:headEnd type="none" w="sm" len="sm"/>
            <a:tailEnd type="none" w="sm" len="sm"/>
          </a:ln>
        </p:spPr>
        <p:txBody>
          <a:bodyPr/>
          <a:lstStyle/>
          <a:p>
            <a:endParaRPr lang="en-US"/>
          </a:p>
        </p:txBody>
      </p:sp>
      <p:sp>
        <p:nvSpPr>
          <p:cNvPr id="8" name="TextBox 8">
            <a:extLst>
              <a:ext uri="{FF2B5EF4-FFF2-40B4-BE49-F238E27FC236}">
                <a16:creationId xmlns:a16="http://schemas.microsoft.com/office/drawing/2014/main" id="{5EAD7C2E-5D6E-962E-65BA-4D17E0B2F95C}"/>
              </a:ext>
            </a:extLst>
          </p:cNvPr>
          <p:cNvSpPr txBox="1"/>
          <p:nvPr/>
        </p:nvSpPr>
        <p:spPr>
          <a:xfrm>
            <a:off x="3002183" y="198064"/>
            <a:ext cx="12283633" cy="912237"/>
          </a:xfrm>
          <a:prstGeom prst="rect">
            <a:avLst/>
          </a:prstGeom>
        </p:spPr>
        <p:txBody>
          <a:bodyPr lIns="0" tIns="0" rIns="0" bIns="0" rtlCol="0" anchor="t">
            <a:spAutoFit/>
          </a:bodyPr>
          <a:lstStyle/>
          <a:p>
            <a:pPr algn="ctr">
              <a:lnSpc>
                <a:spcPts val="7729"/>
              </a:lnSpc>
            </a:pPr>
            <a:r>
              <a:rPr lang="en-US" sz="5560" b="1" dirty="0">
                <a:solidFill>
                  <a:srgbClr val="000000"/>
                </a:solidFill>
                <a:latin typeface="Comic Sans MS" panose="030F0702030302020204" pitchFamily="66" charset="0"/>
                <a:ea typeface="Gordita Bold"/>
                <a:cs typeface="Gordita Bold"/>
                <a:sym typeface="Gordita Bold"/>
              </a:rPr>
              <a:t>Result Evaluation (cont..)</a:t>
            </a:r>
          </a:p>
        </p:txBody>
      </p:sp>
      <p:sp>
        <p:nvSpPr>
          <p:cNvPr id="10" name="TextBox 10">
            <a:extLst>
              <a:ext uri="{FF2B5EF4-FFF2-40B4-BE49-F238E27FC236}">
                <a16:creationId xmlns:a16="http://schemas.microsoft.com/office/drawing/2014/main" id="{F91C3F25-C630-3632-7648-8CD1C7CF211C}"/>
              </a:ext>
            </a:extLst>
          </p:cNvPr>
          <p:cNvSpPr txBox="1"/>
          <p:nvPr/>
        </p:nvSpPr>
        <p:spPr>
          <a:xfrm>
            <a:off x="3498024" y="8232364"/>
            <a:ext cx="12961176" cy="378565"/>
          </a:xfrm>
          <a:prstGeom prst="rect">
            <a:avLst/>
          </a:prstGeom>
        </p:spPr>
        <p:txBody>
          <a:bodyPr wrap="square" lIns="0" tIns="0" rIns="0" bIns="0" rtlCol="0" anchor="t">
            <a:spAutoFit/>
          </a:bodyPr>
          <a:lstStyle/>
          <a:p>
            <a:pPr algn="ctr">
              <a:lnSpc>
                <a:spcPts val="3188"/>
              </a:lnSpc>
              <a:spcBef>
                <a:spcPct val="0"/>
              </a:spcBef>
            </a:pPr>
            <a:r>
              <a:rPr lang="en-US" sz="2200" b="1" dirty="0">
                <a:solidFill>
                  <a:srgbClr val="000000"/>
                </a:solidFill>
                <a:latin typeface="Century" panose="02040604050505020304" pitchFamily="18" charset="0"/>
                <a:ea typeface="Gordita"/>
                <a:cs typeface="Gordita"/>
                <a:sym typeface="Gordita"/>
              </a:rPr>
              <a:t>Figure 5.3 : Accuracy comparison of all features vs selective features for 4 datasets </a:t>
            </a:r>
          </a:p>
        </p:txBody>
      </p:sp>
      <p:pic>
        <p:nvPicPr>
          <p:cNvPr id="1026" name="Picture 2">
            <a:extLst>
              <a:ext uri="{FF2B5EF4-FFF2-40B4-BE49-F238E27FC236}">
                <a16:creationId xmlns:a16="http://schemas.microsoft.com/office/drawing/2014/main" id="{2555F3B9-A6A1-A57C-308E-5040BA9B9C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976" y="5272533"/>
            <a:ext cx="8588218" cy="245584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8D9D6D10-A9B0-98FD-3FED-599BB9DFA61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5284" y="1899732"/>
            <a:ext cx="8456330" cy="241812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CE8DA8A6-3B0B-F1D3-F17C-8DE2A254D82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12191" y="1912461"/>
            <a:ext cx="8971009" cy="2565301"/>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62E3EDF7-A3AE-FF2B-8A98-FB3E231EE3F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012191" y="5458366"/>
            <a:ext cx="9026833" cy="2270008"/>
          </a:xfrm>
          <a:prstGeom prst="rect">
            <a:avLst/>
          </a:prstGeom>
          <a:noFill/>
          <a:extLst>
            <a:ext uri="{909E8E84-426E-40DD-AFC4-6F175D3DCCD1}">
              <a14:hiddenFill xmlns:a14="http://schemas.microsoft.com/office/drawing/2010/main">
                <a:solidFill>
                  <a:srgbClr val="FFFFFF"/>
                </a:solidFill>
              </a14:hiddenFill>
            </a:ext>
          </a:extLst>
        </p:spPr>
      </p:pic>
      <p:sp>
        <p:nvSpPr>
          <p:cNvPr id="6" name="Freeform 7">
            <a:extLst>
              <a:ext uri="{FF2B5EF4-FFF2-40B4-BE49-F238E27FC236}">
                <a16:creationId xmlns:a16="http://schemas.microsoft.com/office/drawing/2014/main" id="{4B4C0B30-F943-EB09-0648-FCCF8E2A6726}"/>
              </a:ext>
            </a:extLst>
          </p:cNvPr>
          <p:cNvSpPr/>
          <p:nvPr/>
        </p:nvSpPr>
        <p:spPr>
          <a:xfrm>
            <a:off x="0" y="9156945"/>
            <a:ext cx="18592800" cy="1898659"/>
          </a:xfrm>
          <a:custGeom>
            <a:avLst/>
            <a:gdLst/>
            <a:ahLst/>
            <a:cxnLst/>
            <a:rect l="l" t="t" r="r" b="b"/>
            <a:pathLst>
              <a:path w="18592800" h="1898659">
                <a:moveTo>
                  <a:pt x="0" y="0"/>
                </a:moveTo>
                <a:lnTo>
                  <a:pt x="18592800" y="0"/>
                </a:lnTo>
                <a:lnTo>
                  <a:pt x="18592800" y="1898659"/>
                </a:lnTo>
                <a:lnTo>
                  <a:pt x="0" y="1898659"/>
                </a:lnTo>
                <a:lnTo>
                  <a:pt x="0" y="0"/>
                </a:lnTo>
                <a:close/>
              </a:path>
            </a:pathLst>
          </a:custGeom>
          <a:blipFill>
            <a:blip r:embed="rId7">
              <a:extLst>
                <a:ext uri="{96DAC541-7B7A-43D3-8B79-37D633B846F1}">
                  <asvg:svgBlip xmlns:asvg="http://schemas.microsoft.com/office/drawing/2016/SVG/main" r:embed="rId8"/>
                </a:ext>
              </a:extLst>
            </a:blip>
            <a:stretch>
              <a:fillRect l="-7160" r="-7160"/>
            </a:stretch>
          </a:blipFill>
        </p:spPr>
        <p:txBody>
          <a:bodyPr/>
          <a:lstStyle/>
          <a:p>
            <a:endParaRPr lang="en-US"/>
          </a:p>
        </p:txBody>
      </p:sp>
      <p:sp>
        <p:nvSpPr>
          <p:cNvPr id="9" name="TextBox 74">
            <a:extLst>
              <a:ext uri="{FF2B5EF4-FFF2-40B4-BE49-F238E27FC236}">
                <a16:creationId xmlns:a16="http://schemas.microsoft.com/office/drawing/2014/main" id="{316A9791-3EBA-2BAE-CD9F-D9692FE2EA60}"/>
              </a:ext>
            </a:extLst>
          </p:cNvPr>
          <p:cNvSpPr txBox="1"/>
          <p:nvPr/>
        </p:nvSpPr>
        <p:spPr>
          <a:xfrm>
            <a:off x="3724688" y="9369216"/>
            <a:ext cx="10851856" cy="561975"/>
          </a:xfrm>
          <a:prstGeom prst="rect">
            <a:avLst/>
          </a:prstGeom>
        </p:spPr>
        <p:txBody>
          <a:bodyPr lIns="0" tIns="0" rIns="0" bIns="0" rtlCol="0" anchor="t">
            <a:spAutoFit/>
          </a:bodyPr>
          <a:lstStyle/>
          <a:p>
            <a:pPr algn="ctr">
              <a:lnSpc>
                <a:spcPts val="4199"/>
              </a:lnSpc>
            </a:pPr>
            <a:r>
              <a:rPr lang="en-US" sz="2999" dirty="0">
                <a:solidFill>
                  <a:srgbClr val="FFFFFF"/>
                </a:solidFill>
                <a:latin typeface="Avenir"/>
                <a:ea typeface="Avenir"/>
                <a:cs typeface="Avenir"/>
                <a:sym typeface="Avenir"/>
              </a:rPr>
              <a:t>Department Of Computer Science and Engineering, </a:t>
            </a:r>
            <a:r>
              <a:rPr lang="en-US" sz="2999" dirty="0" err="1">
                <a:solidFill>
                  <a:srgbClr val="FFFFFF"/>
                </a:solidFill>
                <a:latin typeface="Avenir"/>
                <a:ea typeface="Avenir"/>
                <a:cs typeface="Avenir"/>
                <a:sym typeface="Avenir"/>
              </a:rPr>
              <a:t>JnU</a:t>
            </a:r>
            <a:endParaRPr lang="en-US" sz="2999" dirty="0">
              <a:solidFill>
                <a:srgbClr val="FFFFFF"/>
              </a:solidFill>
              <a:latin typeface="Avenir"/>
              <a:ea typeface="Avenir"/>
              <a:cs typeface="Avenir"/>
              <a:sym typeface="Avenir"/>
            </a:endParaRPr>
          </a:p>
        </p:txBody>
      </p:sp>
      <p:sp>
        <p:nvSpPr>
          <p:cNvPr id="12" name="TextBox 7">
            <a:extLst>
              <a:ext uri="{FF2B5EF4-FFF2-40B4-BE49-F238E27FC236}">
                <a16:creationId xmlns:a16="http://schemas.microsoft.com/office/drawing/2014/main" id="{4C231015-D11D-3A58-BD81-45F015F2D42D}"/>
              </a:ext>
            </a:extLst>
          </p:cNvPr>
          <p:cNvSpPr txBox="1"/>
          <p:nvPr/>
        </p:nvSpPr>
        <p:spPr>
          <a:xfrm>
            <a:off x="17263085" y="9222325"/>
            <a:ext cx="472928" cy="466538"/>
          </a:xfrm>
          <a:prstGeom prst="rect">
            <a:avLst/>
          </a:prstGeom>
        </p:spPr>
        <p:txBody>
          <a:bodyPr wrap="square" lIns="0" tIns="0" rIns="0" bIns="0" rtlCol="0" anchor="t">
            <a:spAutoFit/>
          </a:bodyPr>
          <a:lstStyle/>
          <a:p>
            <a:pPr algn="r">
              <a:lnSpc>
                <a:spcPts val="4199"/>
              </a:lnSpc>
            </a:pPr>
            <a:r>
              <a:rPr lang="en-US" sz="2000" dirty="0">
                <a:solidFill>
                  <a:srgbClr val="FFFFFF"/>
                </a:solidFill>
                <a:latin typeface="Avenir"/>
                <a:ea typeface="Avenir"/>
                <a:cs typeface="Avenir"/>
                <a:sym typeface="Avenir"/>
              </a:rPr>
              <a:t>20</a:t>
            </a:r>
          </a:p>
        </p:txBody>
      </p:sp>
    </p:spTree>
    <p:extLst>
      <p:ext uri="{BB962C8B-B14F-4D97-AF65-F5344CB8AC3E}">
        <p14:creationId xmlns:p14="http://schemas.microsoft.com/office/powerpoint/2010/main" val="32995166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F40F21-231F-D555-86B2-4AA50FFD729E}"/>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EEE887BF-E3D1-AA97-46A1-04773EFB10F3}"/>
              </a:ext>
            </a:extLst>
          </p:cNvPr>
          <p:cNvGrpSpPr/>
          <p:nvPr/>
        </p:nvGrpSpPr>
        <p:grpSpPr>
          <a:xfrm>
            <a:off x="16951862" y="114705"/>
            <a:ext cx="1221433" cy="1221433"/>
            <a:chOff x="0" y="0"/>
            <a:chExt cx="1901571" cy="1901571"/>
          </a:xfrm>
        </p:grpSpPr>
        <p:sp>
          <p:nvSpPr>
            <p:cNvPr id="3" name="Freeform 3">
              <a:extLst>
                <a:ext uri="{FF2B5EF4-FFF2-40B4-BE49-F238E27FC236}">
                  <a16:creationId xmlns:a16="http://schemas.microsoft.com/office/drawing/2014/main" id="{53C47FD4-4126-2D16-B7B9-B5CB906E0ABB}"/>
                </a:ext>
              </a:extLst>
            </p:cNvPr>
            <p:cNvSpPr/>
            <p:nvPr/>
          </p:nvSpPr>
          <p:spPr>
            <a:xfrm>
              <a:off x="0" y="0"/>
              <a:ext cx="1901571" cy="1901571"/>
            </a:xfrm>
            <a:custGeom>
              <a:avLst/>
              <a:gdLst/>
              <a:ahLst/>
              <a:cxnLst/>
              <a:rect l="l" t="t" r="r" b="b"/>
              <a:pathLst>
                <a:path w="1901571" h="1901571">
                  <a:moveTo>
                    <a:pt x="0" y="0"/>
                  </a:moveTo>
                  <a:lnTo>
                    <a:pt x="1901571" y="0"/>
                  </a:lnTo>
                  <a:lnTo>
                    <a:pt x="1901571" y="1901571"/>
                  </a:lnTo>
                  <a:lnTo>
                    <a:pt x="0" y="1901571"/>
                  </a:lnTo>
                  <a:lnTo>
                    <a:pt x="0" y="0"/>
                  </a:lnTo>
                  <a:close/>
                </a:path>
              </a:pathLst>
            </a:custGeom>
            <a:blipFill>
              <a:blip r:embed="rId2"/>
              <a:stretch>
                <a:fillRect/>
              </a:stretch>
            </a:blipFill>
          </p:spPr>
          <p:txBody>
            <a:bodyPr/>
            <a:lstStyle/>
            <a:p>
              <a:endParaRPr lang="en-US"/>
            </a:p>
          </p:txBody>
        </p:sp>
      </p:grpSp>
      <p:sp>
        <p:nvSpPr>
          <p:cNvPr id="4" name="AutoShape 4">
            <a:extLst>
              <a:ext uri="{FF2B5EF4-FFF2-40B4-BE49-F238E27FC236}">
                <a16:creationId xmlns:a16="http://schemas.microsoft.com/office/drawing/2014/main" id="{7E7827E1-AFEC-44FD-36D4-96B43442513D}"/>
              </a:ext>
            </a:extLst>
          </p:cNvPr>
          <p:cNvSpPr/>
          <p:nvPr/>
        </p:nvSpPr>
        <p:spPr>
          <a:xfrm>
            <a:off x="0" y="1456169"/>
            <a:ext cx="18288000" cy="0"/>
          </a:xfrm>
          <a:prstGeom prst="line">
            <a:avLst/>
          </a:prstGeom>
          <a:ln w="66675" cap="flat">
            <a:solidFill>
              <a:srgbClr val="015551"/>
            </a:solidFill>
            <a:prstDash val="solid"/>
            <a:headEnd type="none" w="sm" len="sm"/>
            <a:tailEnd type="none" w="sm" len="sm"/>
          </a:ln>
        </p:spPr>
        <p:txBody>
          <a:bodyPr/>
          <a:lstStyle/>
          <a:p>
            <a:endParaRPr lang="en-US"/>
          </a:p>
        </p:txBody>
      </p:sp>
      <p:sp>
        <p:nvSpPr>
          <p:cNvPr id="5" name="Freeform 5">
            <a:extLst>
              <a:ext uri="{FF2B5EF4-FFF2-40B4-BE49-F238E27FC236}">
                <a16:creationId xmlns:a16="http://schemas.microsoft.com/office/drawing/2014/main" id="{147BB9F4-9B85-1CCA-0DC0-BFECF4BC1FFE}"/>
              </a:ext>
            </a:extLst>
          </p:cNvPr>
          <p:cNvSpPr/>
          <p:nvPr/>
        </p:nvSpPr>
        <p:spPr>
          <a:xfrm>
            <a:off x="-152400" y="9004545"/>
            <a:ext cx="18592800" cy="1898659"/>
          </a:xfrm>
          <a:custGeom>
            <a:avLst/>
            <a:gdLst/>
            <a:ahLst/>
            <a:cxnLst/>
            <a:rect l="l" t="t" r="r" b="b"/>
            <a:pathLst>
              <a:path w="18592800" h="1898659">
                <a:moveTo>
                  <a:pt x="0" y="0"/>
                </a:moveTo>
                <a:lnTo>
                  <a:pt x="18592800" y="0"/>
                </a:lnTo>
                <a:lnTo>
                  <a:pt x="18592800" y="1898659"/>
                </a:lnTo>
                <a:lnTo>
                  <a:pt x="0" y="1898659"/>
                </a:lnTo>
                <a:lnTo>
                  <a:pt x="0" y="0"/>
                </a:lnTo>
                <a:close/>
              </a:path>
            </a:pathLst>
          </a:custGeom>
          <a:blipFill>
            <a:blip r:embed="rId3">
              <a:extLst>
                <a:ext uri="{96DAC541-7B7A-43D3-8B79-37D633B846F1}">
                  <asvg:svgBlip xmlns:asvg="http://schemas.microsoft.com/office/drawing/2016/SVG/main" r:embed="rId4"/>
                </a:ext>
              </a:extLst>
            </a:blip>
            <a:stretch>
              <a:fillRect l="-7160" r="-7160"/>
            </a:stretch>
          </a:blipFill>
        </p:spPr>
        <p:txBody>
          <a:bodyPr/>
          <a:lstStyle/>
          <a:p>
            <a:endParaRPr lang="en-US"/>
          </a:p>
        </p:txBody>
      </p:sp>
      <p:sp>
        <p:nvSpPr>
          <p:cNvPr id="7" name="TextBox 7">
            <a:extLst>
              <a:ext uri="{FF2B5EF4-FFF2-40B4-BE49-F238E27FC236}">
                <a16:creationId xmlns:a16="http://schemas.microsoft.com/office/drawing/2014/main" id="{2603DE68-04E1-6DBE-3C46-9C3CD5F8A885}"/>
              </a:ext>
            </a:extLst>
          </p:cNvPr>
          <p:cNvSpPr txBox="1"/>
          <p:nvPr/>
        </p:nvSpPr>
        <p:spPr>
          <a:xfrm>
            <a:off x="3718072" y="9391899"/>
            <a:ext cx="10851856" cy="561975"/>
          </a:xfrm>
          <a:prstGeom prst="rect">
            <a:avLst/>
          </a:prstGeom>
        </p:spPr>
        <p:txBody>
          <a:bodyPr lIns="0" tIns="0" rIns="0" bIns="0" rtlCol="0" anchor="t">
            <a:spAutoFit/>
          </a:bodyPr>
          <a:lstStyle/>
          <a:p>
            <a:pPr algn="ctr">
              <a:lnSpc>
                <a:spcPts val="4199"/>
              </a:lnSpc>
            </a:pPr>
            <a:r>
              <a:rPr lang="en-US" sz="2999">
                <a:solidFill>
                  <a:srgbClr val="FFFFFF"/>
                </a:solidFill>
                <a:latin typeface="Avenir"/>
                <a:ea typeface="Avenir"/>
                <a:cs typeface="Avenir"/>
                <a:sym typeface="Avenir"/>
              </a:rPr>
              <a:t>Department Of Computer Science and Engineering, JnU</a:t>
            </a:r>
          </a:p>
        </p:txBody>
      </p:sp>
      <p:sp>
        <p:nvSpPr>
          <p:cNvPr id="8" name="TextBox 8">
            <a:extLst>
              <a:ext uri="{FF2B5EF4-FFF2-40B4-BE49-F238E27FC236}">
                <a16:creationId xmlns:a16="http://schemas.microsoft.com/office/drawing/2014/main" id="{FD5DCB3C-85C3-B907-6E78-F82D8B72AC43}"/>
              </a:ext>
            </a:extLst>
          </p:cNvPr>
          <p:cNvSpPr txBox="1"/>
          <p:nvPr/>
        </p:nvSpPr>
        <p:spPr>
          <a:xfrm>
            <a:off x="3002183" y="198064"/>
            <a:ext cx="12283633" cy="912237"/>
          </a:xfrm>
          <a:prstGeom prst="rect">
            <a:avLst/>
          </a:prstGeom>
        </p:spPr>
        <p:txBody>
          <a:bodyPr lIns="0" tIns="0" rIns="0" bIns="0" rtlCol="0" anchor="t">
            <a:spAutoFit/>
          </a:bodyPr>
          <a:lstStyle/>
          <a:p>
            <a:pPr algn="ctr">
              <a:lnSpc>
                <a:spcPts val="7729"/>
              </a:lnSpc>
            </a:pPr>
            <a:r>
              <a:rPr lang="en-US" sz="5560" b="1" dirty="0">
                <a:solidFill>
                  <a:srgbClr val="000000"/>
                </a:solidFill>
                <a:latin typeface="Comic Sans MS" panose="030F0702030302020204" pitchFamily="66" charset="0"/>
                <a:ea typeface="Gordita Bold"/>
                <a:cs typeface="Gordita Bold"/>
                <a:sym typeface="Gordita Bold"/>
              </a:rPr>
              <a:t>Result Evaluation (cont..)</a:t>
            </a:r>
          </a:p>
        </p:txBody>
      </p:sp>
      <p:sp>
        <p:nvSpPr>
          <p:cNvPr id="10" name="TextBox 10">
            <a:extLst>
              <a:ext uri="{FF2B5EF4-FFF2-40B4-BE49-F238E27FC236}">
                <a16:creationId xmlns:a16="http://schemas.microsoft.com/office/drawing/2014/main" id="{E1A2F3C5-7628-ADA5-8B42-432C36DE9612}"/>
              </a:ext>
            </a:extLst>
          </p:cNvPr>
          <p:cNvSpPr txBox="1"/>
          <p:nvPr/>
        </p:nvSpPr>
        <p:spPr>
          <a:xfrm>
            <a:off x="9811213" y="7972004"/>
            <a:ext cx="8153400" cy="368627"/>
          </a:xfrm>
          <a:prstGeom prst="rect">
            <a:avLst/>
          </a:prstGeom>
        </p:spPr>
        <p:txBody>
          <a:bodyPr wrap="square" lIns="0" tIns="0" rIns="0" bIns="0" rtlCol="0" anchor="t">
            <a:spAutoFit/>
          </a:bodyPr>
          <a:lstStyle/>
          <a:p>
            <a:pPr algn="ctr">
              <a:lnSpc>
                <a:spcPts val="3188"/>
              </a:lnSpc>
              <a:spcBef>
                <a:spcPct val="0"/>
              </a:spcBef>
            </a:pPr>
            <a:r>
              <a:rPr lang="en-US" sz="2200" b="1" dirty="0">
                <a:solidFill>
                  <a:srgbClr val="000000"/>
                </a:solidFill>
                <a:latin typeface="Century" panose="02040604050505020304" pitchFamily="18" charset="0"/>
                <a:ea typeface="Gordita"/>
                <a:cs typeface="Gordita"/>
                <a:sym typeface="Gordita"/>
              </a:rPr>
              <a:t>Figure 5.5 : Peak accuracy with 6 candidate gene signature</a:t>
            </a:r>
          </a:p>
        </p:txBody>
      </p:sp>
      <p:sp>
        <p:nvSpPr>
          <p:cNvPr id="11" name="TextBox 7">
            <a:extLst>
              <a:ext uri="{FF2B5EF4-FFF2-40B4-BE49-F238E27FC236}">
                <a16:creationId xmlns:a16="http://schemas.microsoft.com/office/drawing/2014/main" id="{43A18434-CA2B-4A5B-984F-3E5089CEF0B8}"/>
              </a:ext>
            </a:extLst>
          </p:cNvPr>
          <p:cNvSpPr txBox="1"/>
          <p:nvPr/>
        </p:nvSpPr>
        <p:spPr>
          <a:xfrm>
            <a:off x="17263085" y="9222325"/>
            <a:ext cx="472928" cy="466538"/>
          </a:xfrm>
          <a:prstGeom prst="rect">
            <a:avLst/>
          </a:prstGeom>
        </p:spPr>
        <p:txBody>
          <a:bodyPr wrap="square" lIns="0" tIns="0" rIns="0" bIns="0" rtlCol="0" anchor="t">
            <a:spAutoFit/>
          </a:bodyPr>
          <a:lstStyle/>
          <a:p>
            <a:pPr algn="r">
              <a:lnSpc>
                <a:spcPts val="4199"/>
              </a:lnSpc>
            </a:pPr>
            <a:r>
              <a:rPr lang="en-US" sz="2000" dirty="0">
                <a:solidFill>
                  <a:srgbClr val="FFFFFF"/>
                </a:solidFill>
                <a:latin typeface="Avenir"/>
                <a:ea typeface="Avenir"/>
                <a:cs typeface="Avenir"/>
                <a:sym typeface="Avenir"/>
              </a:rPr>
              <a:t>21</a:t>
            </a:r>
          </a:p>
        </p:txBody>
      </p:sp>
      <p:pic>
        <p:nvPicPr>
          <p:cNvPr id="1026" name="Picture 2">
            <a:extLst>
              <a:ext uri="{FF2B5EF4-FFF2-40B4-BE49-F238E27FC236}">
                <a16:creationId xmlns:a16="http://schemas.microsoft.com/office/drawing/2014/main" id="{6D561E79-BA21-1B3F-C56E-9D5BE551B88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3387" y="1783611"/>
            <a:ext cx="9125413" cy="6108195"/>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10">
            <a:extLst>
              <a:ext uri="{FF2B5EF4-FFF2-40B4-BE49-F238E27FC236}">
                <a16:creationId xmlns:a16="http://schemas.microsoft.com/office/drawing/2014/main" id="{556FA48A-46A1-A043-B0C4-A925F20FF935}"/>
              </a:ext>
            </a:extLst>
          </p:cNvPr>
          <p:cNvSpPr txBox="1"/>
          <p:nvPr/>
        </p:nvSpPr>
        <p:spPr>
          <a:xfrm>
            <a:off x="914400" y="7972004"/>
            <a:ext cx="8534400" cy="788934"/>
          </a:xfrm>
          <a:prstGeom prst="rect">
            <a:avLst/>
          </a:prstGeom>
        </p:spPr>
        <p:txBody>
          <a:bodyPr wrap="square" lIns="0" tIns="0" rIns="0" bIns="0" rtlCol="0" anchor="t">
            <a:spAutoFit/>
          </a:bodyPr>
          <a:lstStyle/>
          <a:p>
            <a:pPr algn="ctr">
              <a:lnSpc>
                <a:spcPts val="3188"/>
              </a:lnSpc>
              <a:spcBef>
                <a:spcPct val="0"/>
              </a:spcBef>
            </a:pPr>
            <a:r>
              <a:rPr lang="en-US" sz="2200" b="1" dirty="0">
                <a:solidFill>
                  <a:srgbClr val="000000"/>
                </a:solidFill>
                <a:latin typeface="Century" panose="02040604050505020304" pitchFamily="18" charset="0"/>
                <a:ea typeface="Gordita"/>
                <a:cs typeface="Cascadia Code" panose="020B0609020000020004" pitchFamily="49" charset="0"/>
                <a:sym typeface="Gordita"/>
              </a:rPr>
              <a:t>Figure 5.4: </a:t>
            </a:r>
            <a:r>
              <a:rPr lang="en-US" sz="2200" b="1" dirty="0">
                <a:latin typeface="Century" panose="02040604050505020304" pitchFamily="18" charset="0"/>
                <a:cs typeface="Cascadia Code" panose="020B0609020000020004" pitchFamily="49" charset="0"/>
              </a:rPr>
              <a:t>Accuracy of ML Models within 4 test Datasets</a:t>
            </a:r>
          </a:p>
          <a:p>
            <a:pPr algn="ctr">
              <a:lnSpc>
                <a:spcPts val="3188"/>
              </a:lnSpc>
              <a:spcBef>
                <a:spcPct val="0"/>
              </a:spcBef>
            </a:pPr>
            <a:endParaRPr lang="en-US" sz="2294" dirty="0">
              <a:solidFill>
                <a:srgbClr val="000000"/>
              </a:solidFill>
              <a:latin typeface="Gordita"/>
              <a:ea typeface="Gordita"/>
              <a:cs typeface="Gordita"/>
              <a:sym typeface="Gordita"/>
            </a:endParaRPr>
          </a:p>
        </p:txBody>
      </p:sp>
      <p:pic>
        <p:nvPicPr>
          <p:cNvPr id="2050" name="Picture 2">
            <a:extLst>
              <a:ext uri="{FF2B5EF4-FFF2-40B4-BE49-F238E27FC236}">
                <a16:creationId xmlns:a16="http://schemas.microsoft.com/office/drawing/2014/main" id="{00FE50E4-06F6-8756-12E5-B23A5683FD6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925435" y="2424376"/>
            <a:ext cx="8362565" cy="47266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69657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16992600" y="120031"/>
            <a:ext cx="1220038" cy="1134901"/>
            <a:chOff x="0" y="0"/>
            <a:chExt cx="1901571" cy="1901571"/>
          </a:xfrm>
        </p:grpSpPr>
        <p:sp>
          <p:nvSpPr>
            <p:cNvPr id="4" name="Freeform 4"/>
            <p:cNvSpPr/>
            <p:nvPr/>
          </p:nvSpPr>
          <p:spPr>
            <a:xfrm>
              <a:off x="0" y="0"/>
              <a:ext cx="1901571" cy="1901571"/>
            </a:xfrm>
            <a:custGeom>
              <a:avLst/>
              <a:gdLst/>
              <a:ahLst/>
              <a:cxnLst/>
              <a:rect l="l" t="t" r="r" b="b"/>
              <a:pathLst>
                <a:path w="1901571" h="1901571">
                  <a:moveTo>
                    <a:pt x="0" y="0"/>
                  </a:moveTo>
                  <a:lnTo>
                    <a:pt x="1901571" y="0"/>
                  </a:lnTo>
                  <a:lnTo>
                    <a:pt x="1901571" y="1901571"/>
                  </a:lnTo>
                  <a:lnTo>
                    <a:pt x="0" y="1901571"/>
                  </a:lnTo>
                  <a:lnTo>
                    <a:pt x="0" y="0"/>
                  </a:lnTo>
                  <a:close/>
                </a:path>
              </a:pathLst>
            </a:custGeom>
            <a:blipFill>
              <a:blip r:embed="rId2"/>
              <a:stretch>
                <a:fillRect/>
              </a:stretch>
            </a:blipFill>
          </p:spPr>
          <p:txBody>
            <a:bodyPr/>
            <a:lstStyle/>
            <a:p>
              <a:endParaRPr lang="en-US"/>
            </a:p>
          </p:txBody>
        </p:sp>
      </p:grpSp>
      <p:sp>
        <p:nvSpPr>
          <p:cNvPr id="5" name="AutoShape 5"/>
          <p:cNvSpPr/>
          <p:nvPr/>
        </p:nvSpPr>
        <p:spPr>
          <a:xfrm>
            <a:off x="-75362" y="1456169"/>
            <a:ext cx="18288000" cy="0"/>
          </a:xfrm>
          <a:prstGeom prst="line">
            <a:avLst/>
          </a:prstGeom>
          <a:ln w="66675" cap="flat">
            <a:solidFill>
              <a:srgbClr val="015551"/>
            </a:solidFill>
            <a:prstDash val="solid"/>
            <a:headEnd type="none" w="sm" len="sm"/>
            <a:tailEnd type="none" w="sm" len="sm"/>
          </a:ln>
        </p:spPr>
        <p:txBody>
          <a:bodyPr/>
          <a:lstStyle/>
          <a:p>
            <a:endParaRPr lang="en-US"/>
          </a:p>
        </p:txBody>
      </p:sp>
      <p:sp>
        <p:nvSpPr>
          <p:cNvPr id="9" name="TextBox 9"/>
          <p:cNvSpPr txBox="1"/>
          <p:nvPr/>
        </p:nvSpPr>
        <p:spPr>
          <a:xfrm>
            <a:off x="2401138" y="217089"/>
            <a:ext cx="13335000" cy="912237"/>
          </a:xfrm>
          <a:prstGeom prst="rect">
            <a:avLst/>
          </a:prstGeom>
        </p:spPr>
        <p:txBody>
          <a:bodyPr wrap="square" lIns="0" tIns="0" rIns="0" bIns="0" rtlCol="0" anchor="t">
            <a:spAutoFit/>
          </a:bodyPr>
          <a:lstStyle/>
          <a:p>
            <a:pPr algn="ctr">
              <a:lnSpc>
                <a:spcPts val="7729"/>
              </a:lnSpc>
            </a:pPr>
            <a:r>
              <a:rPr lang="en-US" sz="5560" b="1" dirty="0">
                <a:solidFill>
                  <a:srgbClr val="000000"/>
                </a:solidFill>
                <a:latin typeface="Comic Sans MS" panose="030F0702030302020204" pitchFamily="66" charset="0"/>
                <a:ea typeface="Gordita Bold"/>
                <a:cs typeface="Gordita Bold"/>
                <a:sym typeface="Gordita Bold"/>
              </a:rPr>
              <a:t>Model Interpretation </a:t>
            </a:r>
          </a:p>
        </p:txBody>
      </p:sp>
      <p:sp>
        <p:nvSpPr>
          <p:cNvPr id="11" name="TextBox 11"/>
          <p:cNvSpPr txBox="1"/>
          <p:nvPr/>
        </p:nvSpPr>
        <p:spPr>
          <a:xfrm>
            <a:off x="2317456" y="8223211"/>
            <a:ext cx="12420600" cy="368627"/>
          </a:xfrm>
          <a:prstGeom prst="rect">
            <a:avLst/>
          </a:prstGeom>
        </p:spPr>
        <p:txBody>
          <a:bodyPr wrap="square" lIns="0" tIns="0" rIns="0" bIns="0" rtlCol="0" anchor="t">
            <a:spAutoFit/>
          </a:bodyPr>
          <a:lstStyle/>
          <a:p>
            <a:pPr algn="ctr">
              <a:lnSpc>
                <a:spcPts val="3188"/>
              </a:lnSpc>
              <a:spcBef>
                <a:spcPct val="0"/>
              </a:spcBef>
            </a:pPr>
            <a:r>
              <a:rPr lang="en-US" sz="2200" b="1" dirty="0">
                <a:solidFill>
                  <a:srgbClr val="000000"/>
                </a:solidFill>
                <a:latin typeface="Century" panose="02040604050505020304" pitchFamily="18" charset="0"/>
                <a:ea typeface="Gordita"/>
                <a:cs typeface="Gordita"/>
                <a:sym typeface="Gordita"/>
              </a:rPr>
              <a:t>Figure 6.1: </a:t>
            </a:r>
            <a:r>
              <a:rPr lang="en-US" sz="2200" b="1" dirty="0">
                <a:latin typeface="Century" panose="02040604050505020304" pitchFamily="18" charset="0"/>
              </a:rPr>
              <a:t>SHAP stacked bar chart for four independent test datasets(part-1).</a:t>
            </a:r>
            <a:endParaRPr lang="en-US" sz="2200" b="1" dirty="0">
              <a:solidFill>
                <a:srgbClr val="000000"/>
              </a:solidFill>
              <a:latin typeface="Century" panose="02040604050505020304" pitchFamily="18" charset="0"/>
              <a:ea typeface="Gordita"/>
              <a:cs typeface="Gordita"/>
              <a:sym typeface="Gordita"/>
            </a:endParaRPr>
          </a:p>
        </p:txBody>
      </p:sp>
      <p:pic>
        <p:nvPicPr>
          <p:cNvPr id="14" name="Picture 13" descr="A graph with pink and blue bars&#10;&#10;AI-generated content may be incorrect.">
            <a:extLst>
              <a:ext uri="{FF2B5EF4-FFF2-40B4-BE49-F238E27FC236}">
                <a16:creationId xmlns:a16="http://schemas.microsoft.com/office/drawing/2014/main" id="{150BC030-79C6-45D9-1201-046592FABC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43999" y="2542785"/>
            <a:ext cx="8188117" cy="5030505"/>
          </a:xfrm>
          <a:prstGeom prst="rect">
            <a:avLst/>
          </a:prstGeom>
        </p:spPr>
      </p:pic>
      <p:pic>
        <p:nvPicPr>
          <p:cNvPr id="16" name="Picture 15" descr="A graph with pink and blue bars&#10;&#10;AI-generated content may be incorrect.">
            <a:extLst>
              <a:ext uri="{FF2B5EF4-FFF2-40B4-BE49-F238E27FC236}">
                <a16:creationId xmlns:a16="http://schemas.microsoft.com/office/drawing/2014/main" id="{693FD886-F173-9A30-ABD7-AF3931BAD60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3400" y="2553846"/>
            <a:ext cx="8360736" cy="5015679"/>
          </a:xfrm>
          <a:prstGeom prst="rect">
            <a:avLst/>
          </a:prstGeom>
        </p:spPr>
      </p:pic>
      <p:sp>
        <p:nvSpPr>
          <p:cNvPr id="6" name="Freeform 7">
            <a:extLst>
              <a:ext uri="{FF2B5EF4-FFF2-40B4-BE49-F238E27FC236}">
                <a16:creationId xmlns:a16="http://schemas.microsoft.com/office/drawing/2014/main" id="{90375CEA-7E58-8403-C3E2-C9E6C8775727}"/>
              </a:ext>
            </a:extLst>
          </p:cNvPr>
          <p:cNvSpPr/>
          <p:nvPr/>
        </p:nvSpPr>
        <p:spPr>
          <a:xfrm>
            <a:off x="0" y="9156945"/>
            <a:ext cx="18592800" cy="1898659"/>
          </a:xfrm>
          <a:custGeom>
            <a:avLst/>
            <a:gdLst/>
            <a:ahLst/>
            <a:cxnLst/>
            <a:rect l="l" t="t" r="r" b="b"/>
            <a:pathLst>
              <a:path w="18592800" h="1898659">
                <a:moveTo>
                  <a:pt x="0" y="0"/>
                </a:moveTo>
                <a:lnTo>
                  <a:pt x="18592800" y="0"/>
                </a:lnTo>
                <a:lnTo>
                  <a:pt x="18592800" y="1898659"/>
                </a:lnTo>
                <a:lnTo>
                  <a:pt x="0" y="1898659"/>
                </a:lnTo>
                <a:lnTo>
                  <a:pt x="0" y="0"/>
                </a:lnTo>
                <a:close/>
              </a:path>
            </a:pathLst>
          </a:custGeom>
          <a:blipFill>
            <a:blip r:embed="rId5">
              <a:extLst>
                <a:ext uri="{96DAC541-7B7A-43D3-8B79-37D633B846F1}">
                  <asvg:svgBlip xmlns:asvg="http://schemas.microsoft.com/office/drawing/2016/SVG/main" r:embed="rId6"/>
                </a:ext>
              </a:extLst>
            </a:blip>
            <a:stretch>
              <a:fillRect l="-7160" r="-7160"/>
            </a:stretch>
          </a:blipFill>
        </p:spPr>
        <p:txBody>
          <a:bodyPr/>
          <a:lstStyle/>
          <a:p>
            <a:endParaRPr lang="en-US"/>
          </a:p>
        </p:txBody>
      </p:sp>
      <p:sp>
        <p:nvSpPr>
          <p:cNvPr id="7" name="TextBox 74">
            <a:extLst>
              <a:ext uri="{FF2B5EF4-FFF2-40B4-BE49-F238E27FC236}">
                <a16:creationId xmlns:a16="http://schemas.microsoft.com/office/drawing/2014/main" id="{4F535CDB-CEE1-988E-6DF5-D959A95595C8}"/>
              </a:ext>
            </a:extLst>
          </p:cNvPr>
          <p:cNvSpPr txBox="1"/>
          <p:nvPr/>
        </p:nvSpPr>
        <p:spPr>
          <a:xfrm>
            <a:off x="3724688" y="9369216"/>
            <a:ext cx="10851856" cy="561975"/>
          </a:xfrm>
          <a:prstGeom prst="rect">
            <a:avLst/>
          </a:prstGeom>
        </p:spPr>
        <p:txBody>
          <a:bodyPr lIns="0" tIns="0" rIns="0" bIns="0" rtlCol="0" anchor="t">
            <a:spAutoFit/>
          </a:bodyPr>
          <a:lstStyle/>
          <a:p>
            <a:pPr algn="ctr">
              <a:lnSpc>
                <a:spcPts val="4199"/>
              </a:lnSpc>
            </a:pPr>
            <a:r>
              <a:rPr lang="en-US" sz="2999" dirty="0">
                <a:solidFill>
                  <a:srgbClr val="FFFFFF"/>
                </a:solidFill>
                <a:latin typeface="Avenir"/>
                <a:ea typeface="Avenir"/>
                <a:cs typeface="Avenir"/>
                <a:sym typeface="Avenir"/>
              </a:rPr>
              <a:t>Department Of Computer Science and Engineering, </a:t>
            </a:r>
            <a:r>
              <a:rPr lang="en-US" sz="2999" dirty="0" err="1">
                <a:solidFill>
                  <a:srgbClr val="FFFFFF"/>
                </a:solidFill>
                <a:latin typeface="Avenir"/>
                <a:ea typeface="Avenir"/>
                <a:cs typeface="Avenir"/>
                <a:sym typeface="Avenir"/>
              </a:rPr>
              <a:t>JnU</a:t>
            </a:r>
            <a:endParaRPr lang="en-US" sz="2999" dirty="0">
              <a:solidFill>
                <a:srgbClr val="FFFFFF"/>
              </a:solidFill>
              <a:latin typeface="Avenir"/>
              <a:ea typeface="Avenir"/>
              <a:cs typeface="Avenir"/>
              <a:sym typeface="Avenir"/>
            </a:endParaRPr>
          </a:p>
        </p:txBody>
      </p:sp>
      <p:sp>
        <p:nvSpPr>
          <p:cNvPr id="10" name="TextBox 7">
            <a:extLst>
              <a:ext uri="{FF2B5EF4-FFF2-40B4-BE49-F238E27FC236}">
                <a16:creationId xmlns:a16="http://schemas.microsoft.com/office/drawing/2014/main" id="{8FFEB12B-9626-463D-6AE5-38BF41DC134E}"/>
              </a:ext>
            </a:extLst>
          </p:cNvPr>
          <p:cNvSpPr txBox="1"/>
          <p:nvPr/>
        </p:nvSpPr>
        <p:spPr>
          <a:xfrm>
            <a:off x="17263085" y="9222325"/>
            <a:ext cx="472928" cy="466538"/>
          </a:xfrm>
          <a:prstGeom prst="rect">
            <a:avLst/>
          </a:prstGeom>
        </p:spPr>
        <p:txBody>
          <a:bodyPr wrap="square" lIns="0" tIns="0" rIns="0" bIns="0" rtlCol="0" anchor="t">
            <a:spAutoFit/>
          </a:bodyPr>
          <a:lstStyle/>
          <a:p>
            <a:pPr algn="r">
              <a:lnSpc>
                <a:spcPts val="4199"/>
              </a:lnSpc>
            </a:pPr>
            <a:r>
              <a:rPr lang="en-US" sz="2000" dirty="0">
                <a:solidFill>
                  <a:srgbClr val="FFFFFF"/>
                </a:solidFill>
                <a:latin typeface="Avenir"/>
                <a:ea typeface="Avenir"/>
                <a:cs typeface="Avenir"/>
                <a:sym typeface="Avenir"/>
              </a:rPr>
              <a:t>22</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452432-62B3-BF5E-D906-54C4A44643C0}"/>
            </a:ext>
          </a:extLst>
        </p:cNvPr>
        <p:cNvGrpSpPr/>
        <p:nvPr/>
      </p:nvGrpSpPr>
      <p:grpSpPr>
        <a:xfrm>
          <a:off x="0" y="0"/>
          <a:ext cx="0" cy="0"/>
          <a:chOff x="0" y="0"/>
          <a:chExt cx="0" cy="0"/>
        </a:xfrm>
      </p:grpSpPr>
      <p:grpSp>
        <p:nvGrpSpPr>
          <p:cNvPr id="3" name="Group 3">
            <a:extLst>
              <a:ext uri="{FF2B5EF4-FFF2-40B4-BE49-F238E27FC236}">
                <a16:creationId xmlns:a16="http://schemas.microsoft.com/office/drawing/2014/main" id="{FA17E232-94EF-A18E-B2AE-DAE87475E104}"/>
              </a:ext>
            </a:extLst>
          </p:cNvPr>
          <p:cNvGrpSpPr/>
          <p:nvPr/>
        </p:nvGrpSpPr>
        <p:grpSpPr>
          <a:xfrm>
            <a:off x="16992600" y="120031"/>
            <a:ext cx="1220038" cy="1134901"/>
            <a:chOff x="0" y="0"/>
            <a:chExt cx="1901571" cy="1901571"/>
          </a:xfrm>
        </p:grpSpPr>
        <p:sp>
          <p:nvSpPr>
            <p:cNvPr id="4" name="Freeform 4">
              <a:extLst>
                <a:ext uri="{FF2B5EF4-FFF2-40B4-BE49-F238E27FC236}">
                  <a16:creationId xmlns:a16="http://schemas.microsoft.com/office/drawing/2014/main" id="{56F92754-65C1-00F7-FF74-2352BA21CD8D}"/>
                </a:ext>
              </a:extLst>
            </p:cNvPr>
            <p:cNvSpPr/>
            <p:nvPr/>
          </p:nvSpPr>
          <p:spPr>
            <a:xfrm>
              <a:off x="0" y="0"/>
              <a:ext cx="1901571" cy="1901571"/>
            </a:xfrm>
            <a:custGeom>
              <a:avLst/>
              <a:gdLst/>
              <a:ahLst/>
              <a:cxnLst/>
              <a:rect l="l" t="t" r="r" b="b"/>
              <a:pathLst>
                <a:path w="1901571" h="1901571">
                  <a:moveTo>
                    <a:pt x="0" y="0"/>
                  </a:moveTo>
                  <a:lnTo>
                    <a:pt x="1901571" y="0"/>
                  </a:lnTo>
                  <a:lnTo>
                    <a:pt x="1901571" y="1901571"/>
                  </a:lnTo>
                  <a:lnTo>
                    <a:pt x="0" y="1901571"/>
                  </a:lnTo>
                  <a:lnTo>
                    <a:pt x="0" y="0"/>
                  </a:lnTo>
                  <a:close/>
                </a:path>
              </a:pathLst>
            </a:custGeom>
            <a:blipFill>
              <a:blip r:embed="rId2"/>
              <a:stretch>
                <a:fillRect/>
              </a:stretch>
            </a:blipFill>
          </p:spPr>
          <p:txBody>
            <a:bodyPr/>
            <a:lstStyle/>
            <a:p>
              <a:endParaRPr lang="en-US"/>
            </a:p>
          </p:txBody>
        </p:sp>
      </p:grpSp>
      <p:sp>
        <p:nvSpPr>
          <p:cNvPr id="5" name="AutoShape 5">
            <a:extLst>
              <a:ext uri="{FF2B5EF4-FFF2-40B4-BE49-F238E27FC236}">
                <a16:creationId xmlns:a16="http://schemas.microsoft.com/office/drawing/2014/main" id="{25B8F876-9070-3FE9-6114-7F34586D4BFA}"/>
              </a:ext>
            </a:extLst>
          </p:cNvPr>
          <p:cNvSpPr/>
          <p:nvPr/>
        </p:nvSpPr>
        <p:spPr>
          <a:xfrm>
            <a:off x="-75362" y="1456169"/>
            <a:ext cx="18288000" cy="0"/>
          </a:xfrm>
          <a:prstGeom prst="line">
            <a:avLst/>
          </a:prstGeom>
          <a:ln w="66675" cap="flat">
            <a:solidFill>
              <a:srgbClr val="015551"/>
            </a:solidFill>
            <a:prstDash val="solid"/>
            <a:headEnd type="none" w="sm" len="sm"/>
            <a:tailEnd type="none" w="sm" len="sm"/>
          </a:ln>
        </p:spPr>
        <p:txBody>
          <a:bodyPr/>
          <a:lstStyle/>
          <a:p>
            <a:endParaRPr lang="en-US"/>
          </a:p>
        </p:txBody>
      </p:sp>
      <p:sp>
        <p:nvSpPr>
          <p:cNvPr id="9" name="TextBox 9">
            <a:extLst>
              <a:ext uri="{FF2B5EF4-FFF2-40B4-BE49-F238E27FC236}">
                <a16:creationId xmlns:a16="http://schemas.microsoft.com/office/drawing/2014/main" id="{F2A17E6B-A8D3-56DF-A2EA-5326DFC7FB08}"/>
              </a:ext>
            </a:extLst>
          </p:cNvPr>
          <p:cNvSpPr txBox="1"/>
          <p:nvPr/>
        </p:nvSpPr>
        <p:spPr>
          <a:xfrm>
            <a:off x="2401138" y="215765"/>
            <a:ext cx="13335000" cy="912237"/>
          </a:xfrm>
          <a:prstGeom prst="rect">
            <a:avLst/>
          </a:prstGeom>
        </p:spPr>
        <p:txBody>
          <a:bodyPr wrap="square" lIns="0" tIns="0" rIns="0" bIns="0" rtlCol="0" anchor="t">
            <a:spAutoFit/>
          </a:bodyPr>
          <a:lstStyle/>
          <a:p>
            <a:pPr algn="ctr">
              <a:lnSpc>
                <a:spcPts val="7729"/>
              </a:lnSpc>
            </a:pPr>
            <a:r>
              <a:rPr lang="en-US" sz="5560" b="1" dirty="0">
                <a:solidFill>
                  <a:srgbClr val="000000"/>
                </a:solidFill>
                <a:latin typeface="Comic Sans MS" panose="030F0702030302020204" pitchFamily="66" charset="0"/>
                <a:ea typeface="Gordita Bold"/>
                <a:cs typeface="Gordita Bold"/>
                <a:sym typeface="Gordita Bold"/>
              </a:rPr>
              <a:t>Model Interpretation (cont..) </a:t>
            </a:r>
          </a:p>
        </p:txBody>
      </p:sp>
      <p:sp>
        <p:nvSpPr>
          <p:cNvPr id="11" name="TextBox 11">
            <a:extLst>
              <a:ext uri="{FF2B5EF4-FFF2-40B4-BE49-F238E27FC236}">
                <a16:creationId xmlns:a16="http://schemas.microsoft.com/office/drawing/2014/main" id="{487736BE-D3B2-F709-6822-C27CBC3BCD87}"/>
              </a:ext>
            </a:extLst>
          </p:cNvPr>
          <p:cNvSpPr txBox="1"/>
          <p:nvPr/>
        </p:nvSpPr>
        <p:spPr>
          <a:xfrm>
            <a:off x="3048000" y="8131984"/>
            <a:ext cx="11385256" cy="368627"/>
          </a:xfrm>
          <a:prstGeom prst="rect">
            <a:avLst/>
          </a:prstGeom>
        </p:spPr>
        <p:txBody>
          <a:bodyPr wrap="square" lIns="0" tIns="0" rIns="0" bIns="0" rtlCol="0" anchor="t">
            <a:spAutoFit/>
          </a:bodyPr>
          <a:lstStyle/>
          <a:p>
            <a:pPr algn="ctr">
              <a:lnSpc>
                <a:spcPts val="3188"/>
              </a:lnSpc>
              <a:spcBef>
                <a:spcPct val="0"/>
              </a:spcBef>
            </a:pPr>
            <a:r>
              <a:rPr lang="en-US" sz="2200" b="1" dirty="0">
                <a:solidFill>
                  <a:srgbClr val="000000"/>
                </a:solidFill>
                <a:latin typeface="Century" panose="02040604050505020304" pitchFamily="18" charset="0"/>
                <a:ea typeface="Gordita"/>
                <a:cs typeface="Gordita"/>
                <a:sym typeface="Gordita"/>
              </a:rPr>
              <a:t>Figure 6.2: </a:t>
            </a:r>
            <a:r>
              <a:rPr lang="en-US" sz="2200" b="1" dirty="0">
                <a:latin typeface="Century" panose="02040604050505020304" pitchFamily="18" charset="0"/>
              </a:rPr>
              <a:t>SHAP stacked bar chart for four independent test datasets (part-2).</a:t>
            </a:r>
            <a:endParaRPr lang="en-US" sz="2200" b="1" dirty="0">
              <a:solidFill>
                <a:srgbClr val="000000"/>
              </a:solidFill>
              <a:latin typeface="Century" panose="02040604050505020304" pitchFamily="18" charset="0"/>
              <a:ea typeface="Gordita"/>
              <a:cs typeface="Gordita"/>
              <a:sym typeface="Gordita"/>
            </a:endParaRPr>
          </a:p>
        </p:txBody>
      </p:sp>
      <p:pic>
        <p:nvPicPr>
          <p:cNvPr id="10" name="Picture 9" descr="A graph of a graph&#10;&#10;AI-generated content may be incorrect.">
            <a:extLst>
              <a:ext uri="{FF2B5EF4-FFF2-40B4-BE49-F238E27FC236}">
                <a16:creationId xmlns:a16="http://schemas.microsoft.com/office/drawing/2014/main" id="{5001658E-80FC-5C1E-7732-CCE5BE72EC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9041" y="2339663"/>
            <a:ext cx="8188119" cy="5030505"/>
          </a:xfrm>
          <a:prstGeom prst="rect">
            <a:avLst/>
          </a:prstGeom>
        </p:spPr>
      </p:pic>
      <p:pic>
        <p:nvPicPr>
          <p:cNvPr id="18" name="Picture 17" descr="A graph of a graph with different colored squares&#10;&#10;AI-generated content may be incorrect.">
            <a:extLst>
              <a:ext uri="{FF2B5EF4-FFF2-40B4-BE49-F238E27FC236}">
                <a16:creationId xmlns:a16="http://schemas.microsoft.com/office/drawing/2014/main" id="{A9B6281C-7C1B-C8D3-F3C6-AB2E833795D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43999" y="2351038"/>
            <a:ext cx="8074144" cy="4876389"/>
          </a:xfrm>
          <a:prstGeom prst="rect">
            <a:avLst/>
          </a:prstGeom>
        </p:spPr>
      </p:pic>
      <p:sp>
        <p:nvSpPr>
          <p:cNvPr id="6" name="Freeform 7">
            <a:extLst>
              <a:ext uri="{FF2B5EF4-FFF2-40B4-BE49-F238E27FC236}">
                <a16:creationId xmlns:a16="http://schemas.microsoft.com/office/drawing/2014/main" id="{D00593B2-6467-9C6C-706A-63EE76FDB8F9}"/>
              </a:ext>
            </a:extLst>
          </p:cNvPr>
          <p:cNvSpPr/>
          <p:nvPr/>
        </p:nvSpPr>
        <p:spPr>
          <a:xfrm>
            <a:off x="0" y="9156945"/>
            <a:ext cx="18592800" cy="1898659"/>
          </a:xfrm>
          <a:custGeom>
            <a:avLst/>
            <a:gdLst/>
            <a:ahLst/>
            <a:cxnLst/>
            <a:rect l="l" t="t" r="r" b="b"/>
            <a:pathLst>
              <a:path w="18592800" h="1898659">
                <a:moveTo>
                  <a:pt x="0" y="0"/>
                </a:moveTo>
                <a:lnTo>
                  <a:pt x="18592800" y="0"/>
                </a:lnTo>
                <a:lnTo>
                  <a:pt x="18592800" y="1898659"/>
                </a:lnTo>
                <a:lnTo>
                  <a:pt x="0" y="1898659"/>
                </a:lnTo>
                <a:lnTo>
                  <a:pt x="0" y="0"/>
                </a:lnTo>
                <a:close/>
              </a:path>
            </a:pathLst>
          </a:custGeom>
          <a:blipFill>
            <a:blip r:embed="rId5">
              <a:extLst>
                <a:ext uri="{96DAC541-7B7A-43D3-8B79-37D633B846F1}">
                  <asvg:svgBlip xmlns:asvg="http://schemas.microsoft.com/office/drawing/2016/SVG/main" r:embed="rId6"/>
                </a:ext>
              </a:extLst>
            </a:blip>
            <a:stretch>
              <a:fillRect l="-7160" r="-7160"/>
            </a:stretch>
          </a:blipFill>
        </p:spPr>
        <p:txBody>
          <a:bodyPr/>
          <a:lstStyle/>
          <a:p>
            <a:endParaRPr lang="en-US"/>
          </a:p>
        </p:txBody>
      </p:sp>
      <p:sp>
        <p:nvSpPr>
          <p:cNvPr id="7" name="TextBox 74">
            <a:extLst>
              <a:ext uri="{FF2B5EF4-FFF2-40B4-BE49-F238E27FC236}">
                <a16:creationId xmlns:a16="http://schemas.microsoft.com/office/drawing/2014/main" id="{1E08A17C-6DCA-C3BF-2BC4-E26EDBE79028}"/>
              </a:ext>
            </a:extLst>
          </p:cNvPr>
          <p:cNvSpPr txBox="1"/>
          <p:nvPr/>
        </p:nvSpPr>
        <p:spPr>
          <a:xfrm>
            <a:off x="3724688" y="9369216"/>
            <a:ext cx="10851856" cy="561975"/>
          </a:xfrm>
          <a:prstGeom prst="rect">
            <a:avLst/>
          </a:prstGeom>
        </p:spPr>
        <p:txBody>
          <a:bodyPr lIns="0" tIns="0" rIns="0" bIns="0" rtlCol="0" anchor="t">
            <a:spAutoFit/>
          </a:bodyPr>
          <a:lstStyle/>
          <a:p>
            <a:pPr algn="ctr">
              <a:lnSpc>
                <a:spcPts val="4199"/>
              </a:lnSpc>
            </a:pPr>
            <a:r>
              <a:rPr lang="en-US" sz="2999" dirty="0">
                <a:solidFill>
                  <a:srgbClr val="FFFFFF"/>
                </a:solidFill>
                <a:latin typeface="Avenir"/>
                <a:ea typeface="Avenir"/>
                <a:cs typeface="Avenir"/>
                <a:sym typeface="Avenir"/>
              </a:rPr>
              <a:t>Department Of Computer Science and Engineering, </a:t>
            </a:r>
            <a:r>
              <a:rPr lang="en-US" sz="2999" dirty="0" err="1">
                <a:solidFill>
                  <a:srgbClr val="FFFFFF"/>
                </a:solidFill>
                <a:latin typeface="Avenir"/>
                <a:ea typeface="Avenir"/>
                <a:cs typeface="Avenir"/>
                <a:sym typeface="Avenir"/>
              </a:rPr>
              <a:t>JnU</a:t>
            </a:r>
            <a:endParaRPr lang="en-US" sz="2999" dirty="0">
              <a:solidFill>
                <a:srgbClr val="FFFFFF"/>
              </a:solidFill>
              <a:latin typeface="Avenir"/>
              <a:ea typeface="Avenir"/>
              <a:cs typeface="Avenir"/>
              <a:sym typeface="Avenir"/>
            </a:endParaRPr>
          </a:p>
        </p:txBody>
      </p:sp>
      <p:sp>
        <p:nvSpPr>
          <p:cNvPr id="12" name="TextBox 7">
            <a:extLst>
              <a:ext uri="{FF2B5EF4-FFF2-40B4-BE49-F238E27FC236}">
                <a16:creationId xmlns:a16="http://schemas.microsoft.com/office/drawing/2014/main" id="{2DB0F1D4-E651-9E43-B3F6-676785C25415}"/>
              </a:ext>
            </a:extLst>
          </p:cNvPr>
          <p:cNvSpPr txBox="1"/>
          <p:nvPr/>
        </p:nvSpPr>
        <p:spPr>
          <a:xfrm>
            <a:off x="17263085" y="9222325"/>
            <a:ext cx="472928" cy="466538"/>
          </a:xfrm>
          <a:prstGeom prst="rect">
            <a:avLst/>
          </a:prstGeom>
        </p:spPr>
        <p:txBody>
          <a:bodyPr wrap="square" lIns="0" tIns="0" rIns="0" bIns="0" rtlCol="0" anchor="t">
            <a:spAutoFit/>
          </a:bodyPr>
          <a:lstStyle/>
          <a:p>
            <a:pPr algn="r">
              <a:lnSpc>
                <a:spcPts val="4199"/>
              </a:lnSpc>
            </a:pPr>
            <a:r>
              <a:rPr lang="en-US" sz="2000" dirty="0">
                <a:solidFill>
                  <a:srgbClr val="FFFFFF"/>
                </a:solidFill>
                <a:latin typeface="Avenir"/>
                <a:ea typeface="Avenir"/>
                <a:cs typeface="Avenir"/>
                <a:sym typeface="Avenir"/>
              </a:rPr>
              <a:t>23</a:t>
            </a:r>
          </a:p>
        </p:txBody>
      </p:sp>
    </p:spTree>
    <p:extLst>
      <p:ext uri="{BB962C8B-B14F-4D97-AF65-F5344CB8AC3E}">
        <p14:creationId xmlns:p14="http://schemas.microsoft.com/office/powerpoint/2010/main" val="39730670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74A829-93FF-6E10-9020-1027CF4E0980}"/>
            </a:ext>
          </a:extLst>
        </p:cNvPr>
        <p:cNvGrpSpPr/>
        <p:nvPr/>
      </p:nvGrpSpPr>
      <p:grpSpPr>
        <a:xfrm>
          <a:off x="0" y="0"/>
          <a:ext cx="0" cy="0"/>
          <a:chOff x="0" y="0"/>
          <a:chExt cx="0" cy="0"/>
        </a:xfrm>
      </p:grpSpPr>
      <p:grpSp>
        <p:nvGrpSpPr>
          <p:cNvPr id="3" name="Group 3">
            <a:extLst>
              <a:ext uri="{FF2B5EF4-FFF2-40B4-BE49-F238E27FC236}">
                <a16:creationId xmlns:a16="http://schemas.microsoft.com/office/drawing/2014/main" id="{2EB3D109-BD38-5FE1-8882-B46579939B44}"/>
              </a:ext>
            </a:extLst>
          </p:cNvPr>
          <p:cNvGrpSpPr/>
          <p:nvPr/>
        </p:nvGrpSpPr>
        <p:grpSpPr>
          <a:xfrm>
            <a:off x="16493179" y="240826"/>
            <a:ext cx="1252346" cy="1060940"/>
            <a:chOff x="0" y="0"/>
            <a:chExt cx="1901571" cy="1901571"/>
          </a:xfrm>
        </p:grpSpPr>
        <p:sp>
          <p:nvSpPr>
            <p:cNvPr id="4" name="Freeform 4">
              <a:extLst>
                <a:ext uri="{FF2B5EF4-FFF2-40B4-BE49-F238E27FC236}">
                  <a16:creationId xmlns:a16="http://schemas.microsoft.com/office/drawing/2014/main" id="{EC76A6C3-BDAB-7503-22CD-348A62F6B14A}"/>
                </a:ext>
              </a:extLst>
            </p:cNvPr>
            <p:cNvSpPr/>
            <p:nvPr/>
          </p:nvSpPr>
          <p:spPr>
            <a:xfrm>
              <a:off x="0" y="0"/>
              <a:ext cx="1901571" cy="1901571"/>
            </a:xfrm>
            <a:custGeom>
              <a:avLst/>
              <a:gdLst/>
              <a:ahLst/>
              <a:cxnLst/>
              <a:rect l="l" t="t" r="r" b="b"/>
              <a:pathLst>
                <a:path w="1901571" h="1901571">
                  <a:moveTo>
                    <a:pt x="0" y="0"/>
                  </a:moveTo>
                  <a:lnTo>
                    <a:pt x="1901571" y="0"/>
                  </a:lnTo>
                  <a:lnTo>
                    <a:pt x="1901571" y="1901571"/>
                  </a:lnTo>
                  <a:lnTo>
                    <a:pt x="0" y="1901571"/>
                  </a:lnTo>
                  <a:lnTo>
                    <a:pt x="0" y="0"/>
                  </a:lnTo>
                  <a:close/>
                </a:path>
              </a:pathLst>
            </a:custGeom>
            <a:blipFill>
              <a:blip r:embed="rId2"/>
              <a:stretch>
                <a:fillRect/>
              </a:stretch>
            </a:blipFill>
          </p:spPr>
          <p:txBody>
            <a:bodyPr/>
            <a:lstStyle/>
            <a:p>
              <a:endParaRPr lang="en-US"/>
            </a:p>
          </p:txBody>
        </p:sp>
      </p:grpSp>
      <p:sp>
        <p:nvSpPr>
          <p:cNvPr id="5" name="AutoShape 5">
            <a:extLst>
              <a:ext uri="{FF2B5EF4-FFF2-40B4-BE49-F238E27FC236}">
                <a16:creationId xmlns:a16="http://schemas.microsoft.com/office/drawing/2014/main" id="{6177A234-8860-E418-EA54-9C1AC84966F3}"/>
              </a:ext>
            </a:extLst>
          </p:cNvPr>
          <p:cNvSpPr/>
          <p:nvPr/>
        </p:nvSpPr>
        <p:spPr>
          <a:xfrm>
            <a:off x="0" y="1638300"/>
            <a:ext cx="18288000" cy="0"/>
          </a:xfrm>
          <a:prstGeom prst="line">
            <a:avLst/>
          </a:prstGeom>
          <a:ln w="66675" cap="flat">
            <a:solidFill>
              <a:srgbClr val="015551"/>
            </a:solidFill>
            <a:prstDash val="solid"/>
            <a:headEnd type="none" w="sm" len="sm"/>
            <a:tailEnd type="none" w="sm" len="sm"/>
          </a:ln>
        </p:spPr>
        <p:txBody>
          <a:bodyPr/>
          <a:lstStyle/>
          <a:p>
            <a:endParaRPr lang="en-US"/>
          </a:p>
        </p:txBody>
      </p:sp>
      <p:sp>
        <p:nvSpPr>
          <p:cNvPr id="9" name="TextBox 9">
            <a:extLst>
              <a:ext uri="{FF2B5EF4-FFF2-40B4-BE49-F238E27FC236}">
                <a16:creationId xmlns:a16="http://schemas.microsoft.com/office/drawing/2014/main" id="{EA9E72BA-DA50-2042-71C7-B93F461CC416}"/>
              </a:ext>
            </a:extLst>
          </p:cNvPr>
          <p:cNvSpPr txBox="1"/>
          <p:nvPr/>
        </p:nvSpPr>
        <p:spPr>
          <a:xfrm>
            <a:off x="1676400" y="203213"/>
            <a:ext cx="14020799" cy="912237"/>
          </a:xfrm>
          <a:prstGeom prst="rect">
            <a:avLst/>
          </a:prstGeom>
        </p:spPr>
        <p:txBody>
          <a:bodyPr wrap="square" lIns="0" tIns="0" rIns="0" bIns="0" rtlCol="0" anchor="t">
            <a:spAutoFit/>
          </a:bodyPr>
          <a:lstStyle/>
          <a:p>
            <a:pPr algn="ctr">
              <a:lnSpc>
                <a:spcPts val="7729"/>
              </a:lnSpc>
            </a:pPr>
            <a:r>
              <a:rPr lang="en-US" sz="4800" b="1" dirty="0">
                <a:solidFill>
                  <a:srgbClr val="000000"/>
                </a:solidFill>
                <a:latin typeface="Comic Sans MS" panose="030F0702030302020204" pitchFamily="66" charset="0"/>
                <a:ea typeface="Gordita Bold"/>
                <a:cs typeface="Gordita Bold"/>
                <a:sym typeface="Gordita Bold"/>
              </a:rPr>
              <a:t>Model Interpretation(Cont..) </a:t>
            </a:r>
          </a:p>
        </p:txBody>
      </p:sp>
      <p:sp>
        <p:nvSpPr>
          <p:cNvPr id="11" name="TextBox 11">
            <a:extLst>
              <a:ext uri="{FF2B5EF4-FFF2-40B4-BE49-F238E27FC236}">
                <a16:creationId xmlns:a16="http://schemas.microsoft.com/office/drawing/2014/main" id="{210BEED6-A466-7C6A-7247-DB7EA7AAE293}"/>
              </a:ext>
            </a:extLst>
          </p:cNvPr>
          <p:cNvSpPr txBox="1"/>
          <p:nvPr/>
        </p:nvSpPr>
        <p:spPr>
          <a:xfrm>
            <a:off x="2129522" y="8280073"/>
            <a:ext cx="13868400" cy="368627"/>
          </a:xfrm>
          <a:prstGeom prst="rect">
            <a:avLst/>
          </a:prstGeom>
        </p:spPr>
        <p:txBody>
          <a:bodyPr wrap="square" lIns="0" tIns="0" rIns="0" bIns="0" rtlCol="0" anchor="t">
            <a:spAutoFit/>
          </a:bodyPr>
          <a:lstStyle/>
          <a:p>
            <a:pPr algn="ctr">
              <a:lnSpc>
                <a:spcPts val="3188"/>
              </a:lnSpc>
              <a:spcBef>
                <a:spcPct val="0"/>
              </a:spcBef>
            </a:pPr>
            <a:r>
              <a:rPr lang="en-US" sz="2200" b="1" dirty="0">
                <a:solidFill>
                  <a:srgbClr val="000000"/>
                </a:solidFill>
                <a:latin typeface="Century" panose="02040604050505020304" pitchFamily="18" charset="0"/>
                <a:ea typeface="Gordita"/>
                <a:cs typeface="Gordita"/>
                <a:sym typeface="Gordita"/>
              </a:rPr>
              <a:t>Figure 6.3 : </a:t>
            </a:r>
            <a:r>
              <a:rPr lang="en-US" sz="2200" b="1" dirty="0">
                <a:latin typeface="Century" panose="02040604050505020304" pitchFamily="18" charset="0"/>
              </a:rPr>
              <a:t>SHAP Waterfall chart for 4 independent test datasets: (a) GSE106582, (b) GSE8671 (part-1).</a:t>
            </a:r>
            <a:endParaRPr lang="en-US" sz="2200" b="1" dirty="0">
              <a:solidFill>
                <a:srgbClr val="000000"/>
              </a:solidFill>
              <a:latin typeface="Century" panose="02040604050505020304" pitchFamily="18" charset="0"/>
              <a:ea typeface="Gordita"/>
              <a:cs typeface="Gordita"/>
              <a:sym typeface="Gordita"/>
            </a:endParaRPr>
          </a:p>
        </p:txBody>
      </p:sp>
      <p:pic>
        <p:nvPicPr>
          <p:cNvPr id="16" name="Picture 15" descr="A graph with blue rectangles and numbers">
            <a:extLst>
              <a:ext uri="{FF2B5EF4-FFF2-40B4-BE49-F238E27FC236}">
                <a16:creationId xmlns:a16="http://schemas.microsoft.com/office/drawing/2014/main" id="{C77AD075-0624-EF1A-53C8-4CBFF9329B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84317" y="2544636"/>
            <a:ext cx="9079629" cy="5309275"/>
          </a:xfrm>
          <a:prstGeom prst="rect">
            <a:avLst/>
          </a:prstGeom>
        </p:spPr>
      </p:pic>
      <p:pic>
        <p:nvPicPr>
          <p:cNvPr id="18" name="Picture 17" descr="A graph with numbers and a red and blue rectangle&#10;&#10;AI-generated content may be incorrect.">
            <a:extLst>
              <a:ext uri="{FF2B5EF4-FFF2-40B4-BE49-F238E27FC236}">
                <a16:creationId xmlns:a16="http://schemas.microsoft.com/office/drawing/2014/main" id="{425D91C5-0425-EA26-BE72-501785EE536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1949" y="2675084"/>
            <a:ext cx="8312368" cy="5067275"/>
          </a:xfrm>
          <a:prstGeom prst="rect">
            <a:avLst/>
          </a:prstGeom>
        </p:spPr>
      </p:pic>
      <p:sp>
        <p:nvSpPr>
          <p:cNvPr id="23" name="TextBox 22">
            <a:extLst>
              <a:ext uri="{FF2B5EF4-FFF2-40B4-BE49-F238E27FC236}">
                <a16:creationId xmlns:a16="http://schemas.microsoft.com/office/drawing/2014/main" id="{D25B0F09-F564-DE3B-40B2-E5ED1145204C}"/>
              </a:ext>
            </a:extLst>
          </p:cNvPr>
          <p:cNvSpPr txBox="1"/>
          <p:nvPr/>
        </p:nvSpPr>
        <p:spPr>
          <a:xfrm>
            <a:off x="1150614" y="1896655"/>
            <a:ext cx="583814" cy="523220"/>
          </a:xfrm>
          <a:prstGeom prst="rect">
            <a:avLst/>
          </a:prstGeom>
          <a:noFill/>
        </p:spPr>
        <p:txBody>
          <a:bodyPr wrap="none" rtlCol="0">
            <a:spAutoFit/>
          </a:bodyPr>
          <a:lstStyle/>
          <a:p>
            <a:r>
              <a:rPr lang="en-US" sz="2800" b="1" dirty="0"/>
              <a:t>(a</a:t>
            </a:r>
            <a:r>
              <a:rPr lang="en-US" sz="2800" dirty="0"/>
              <a:t>)</a:t>
            </a:r>
          </a:p>
        </p:txBody>
      </p:sp>
      <p:sp>
        <p:nvSpPr>
          <p:cNvPr id="24" name="TextBox 23">
            <a:extLst>
              <a:ext uri="{FF2B5EF4-FFF2-40B4-BE49-F238E27FC236}">
                <a16:creationId xmlns:a16="http://schemas.microsoft.com/office/drawing/2014/main" id="{66A1781C-DD72-3A3E-C8F4-DF47475DF96F}"/>
              </a:ext>
            </a:extLst>
          </p:cNvPr>
          <p:cNvSpPr txBox="1"/>
          <p:nvPr/>
        </p:nvSpPr>
        <p:spPr>
          <a:xfrm>
            <a:off x="9448800" y="1885423"/>
            <a:ext cx="598241" cy="523220"/>
          </a:xfrm>
          <a:prstGeom prst="rect">
            <a:avLst/>
          </a:prstGeom>
          <a:noFill/>
        </p:spPr>
        <p:txBody>
          <a:bodyPr wrap="none" rtlCol="0">
            <a:spAutoFit/>
          </a:bodyPr>
          <a:lstStyle/>
          <a:p>
            <a:r>
              <a:rPr lang="en-US" sz="2800" b="1" dirty="0"/>
              <a:t>(b</a:t>
            </a:r>
            <a:r>
              <a:rPr lang="en-US" sz="2800" dirty="0"/>
              <a:t>)</a:t>
            </a:r>
          </a:p>
        </p:txBody>
      </p:sp>
      <p:sp>
        <p:nvSpPr>
          <p:cNvPr id="6" name="Freeform 7">
            <a:extLst>
              <a:ext uri="{FF2B5EF4-FFF2-40B4-BE49-F238E27FC236}">
                <a16:creationId xmlns:a16="http://schemas.microsoft.com/office/drawing/2014/main" id="{F84174DB-0CC3-5092-D549-CF357569236D}"/>
              </a:ext>
            </a:extLst>
          </p:cNvPr>
          <p:cNvSpPr/>
          <p:nvPr/>
        </p:nvSpPr>
        <p:spPr>
          <a:xfrm>
            <a:off x="0" y="9156945"/>
            <a:ext cx="18592800" cy="1898659"/>
          </a:xfrm>
          <a:custGeom>
            <a:avLst/>
            <a:gdLst/>
            <a:ahLst/>
            <a:cxnLst/>
            <a:rect l="l" t="t" r="r" b="b"/>
            <a:pathLst>
              <a:path w="18592800" h="1898659">
                <a:moveTo>
                  <a:pt x="0" y="0"/>
                </a:moveTo>
                <a:lnTo>
                  <a:pt x="18592800" y="0"/>
                </a:lnTo>
                <a:lnTo>
                  <a:pt x="18592800" y="1898659"/>
                </a:lnTo>
                <a:lnTo>
                  <a:pt x="0" y="1898659"/>
                </a:lnTo>
                <a:lnTo>
                  <a:pt x="0" y="0"/>
                </a:lnTo>
                <a:close/>
              </a:path>
            </a:pathLst>
          </a:custGeom>
          <a:blipFill>
            <a:blip r:embed="rId5">
              <a:extLst>
                <a:ext uri="{96DAC541-7B7A-43D3-8B79-37D633B846F1}">
                  <asvg:svgBlip xmlns:asvg="http://schemas.microsoft.com/office/drawing/2016/SVG/main" r:embed="rId6"/>
                </a:ext>
              </a:extLst>
            </a:blip>
            <a:stretch>
              <a:fillRect l="-7160" r="-7160"/>
            </a:stretch>
          </a:blipFill>
        </p:spPr>
        <p:txBody>
          <a:bodyPr/>
          <a:lstStyle/>
          <a:p>
            <a:endParaRPr lang="en-US"/>
          </a:p>
        </p:txBody>
      </p:sp>
      <p:sp>
        <p:nvSpPr>
          <p:cNvPr id="7" name="TextBox 74">
            <a:extLst>
              <a:ext uri="{FF2B5EF4-FFF2-40B4-BE49-F238E27FC236}">
                <a16:creationId xmlns:a16="http://schemas.microsoft.com/office/drawing/2014/main" id="{F113AE73-9E0E-ACA8-CE70-7B0A302CF349}"/>
              </a:ext>
            </a:extLst>
          </p:cNvPr>
          <p:cNvSpPr txBox="1"/>
          <p:nvPr/>
        </p:nvSpPr>
        <p:spPr>
          <a:xfrm>
            <a:off x="3724688" y="9369216"/>
            <a:ext cx="10851856" cy="561975"/>
          </a:xfrm>
          <a:prstGeom prst="rect">
            <a:avLst/>
          </a:prstGeom>
        </p:spPr>
        <p:txBody>
          <a:bodyPr lIns="0" tIns="0" rIns="0" bIns="0" rtlCol="0" anchor="t">
            <a:spAutoFit/>
          </a:bodyPr>
          <a:lstStyle/>
          <a:p>
            <a:pPr algn="ctr">
              <a:lnSpc>
                <a:spcPts val="4199"/>
              </a:lnSpc>
            </a:pPr>
            <a:r>
              <a:rPr lang="en-US" sz="2999" dirty="0">
                <a:solidFill>
                  <a:srgbClr val="FFFFFF"/>
                </a:solidFill>
                <a:latin typeface="Avenir"/>
                <a:ea typeface="Avenir"/>
                <a:cs typeface="Avenir"/>
                <a:sym typeface="Avenir"/>
              </a:rPr>
              <a:t>Department Of Computer Science and Engineering, </a:t>
            </a:r>
            <a:r>
              <a:rPr lang="en-US" sz="2999" dirty="0" err="1">
                <a:solidFill>
                  <a:srgbClr val="FFFFFF"/>
                </a:solidFill>
                <a:latin typeface="Avenir"/>
                <a:ea typeface="Avenir"/>
                <a:cs typeface="Avenir"/>
                <a:sym typeface="Avenir"/>
              </a:rPr>
              <a:t>JnU</a:t>
            </a:r>
            <a:endParaRPr lang="en-US" sz="2999" dirty="0">
              <a:solidFill>
                <a:srgbClr val="FFFFFF"/>
              </a:solidFill>
              <a:latin typeface="Avenir"/>
              <a:ea typeface="Avenir"/>
              <a:cs typeface="Avenir"/>
              <a:sym typeface="Avenir"/>
            </a:endParaRPr>
          </a:p>
        </p:txBody>
      </p:sp>
      <p:sp>
        <p:nvSpPr>
          <p:cNvPr id="10" name="TextBox 7">
            <a:extLst>
              <a:ext uri="{FF2B5EF4-FFF2-40B4-BE49-F238E27FC236}">
                <a16:creationId xmlns:a16="http://schemas.microsoft.com/office/drawing/2014/main" id="{ED12B7DC-1CCC-8809-8EDC-CD1D2946CD83}"/>
              </a:ext>
            </a:extLst>
          </p:cNvPr>
          <p:cNvSpPr txBox="1"/>
          <p:nvPr/>
        </p:nvSpPr>
        <p:spPr>
          <a:xfrm>
            <a:off x="17263085" y="9222325"/>
            <a:ext cx="472928" cy="466538"/>
          </a:xfrm>
          <a:prstGeom prst="rect">
            <a:avLst/>
          </a:prstGeom>
        </p:spPr>
        <p:txBody>
          <a:bodyPr wrap="square" lIns="0" tIns="0" rIns="0" bIns="0" rtlCol="0" anchor="t">
            <a:spAutoFit/>
          </a:bodyPr>
          <a:lstStyle/>
          <a:p>
            <a:pPr algn="r">
              <a:lnSpc>
                <a:spcPts val="4199"/>
              </a:lnSpc>
            </a:pPr>
            <a:r>
              <a:rPr lang="en-US" sz="2000" dirty="0">
                <a:solidFill>
                  <a:srgbClr val="FFFFFF"/>
                </a:solidFill>
                <a:latin typeface="Avenir"/>
                <a:ea typeface="Avenir"/>
                <a:cs typeface="Avenir"/>
                <a:sym typeface="Avenir"/>
              </a:rPr>
              <a:t>24</a:t>
            </a:r>
          </a:p>
        </p:txBody>
      </p:sp>
    </p:spTree>
    <p:extLst>
      <p:ext uri="{BB962C8B-B14F-4D97-AF65-F5344CB8AC3E}">
        <p14:creationId xmlns:p14="http://schemas.microsoft.com/office/powerpoint/2010/main" val="16963654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E35211-A1AC-B547-E167-6D72F4CC9ECB}"/>
            </a:ext>
          </a:extLst>
        </p:cNvPr>
        <p:cNvGrpSpPr/>
        <p:nvPr/>
      </p:nvGrpSpPr>
      <p:grpSpPr>
        <a:xfrm>
          <a:off x="0" y="0"/>
          <a:ext cx="0" cy="0"/>
          <a:chOff x="0" y="0"/>
          <a:chExt cx="0" cy="0"/>
        </a:xfrm>
      </p:grpSpPr>
      <p:grpSp>
        <p:nvGrpSpPr>
          <p:cNvPr id="3" name="Group 3">
            <a:extLst>
              <a:ext uri="{FF2B5EF4-FFF2-40B4-BE49-F238E27FC236}">
                <a16:creationId xmlns:a16="http://schemas.microsoft.com/office/drawing/2014/main" id="{6E69D6AC-D8F4-0D0C-FA60-BFC28775D1BF}"/>
              </a:ext>
            </a:extLst>
          </p:cNvPr>
          <p:cNvGrpSpPr/>
          <p:nvPr/>
        </p:nvGrpSpPr>
        <p:grpSpPr>
          <a:xfrm>
            <a:off x="16764000" y="120032"/>
            <a:ext cx="1217989" cy="995418"/>
            <a:chOff x="0" y="0"/>
            <a:chExt cx="1901571" cy="1901571"/>
          </a:xfrm>
        </p:grpSpPr>
        <p:sp>
          <p:nvSpPr>
            <p:cNvPr id="4" name="Freeform 4">
              <a:extLst>
                <a:ext uri="{FF2B5EF4-FFF2-40B4-BE49-F238E27FC236}">
                  <a16:creationId xmlns:a16="http://schemas.microsoft.com/office/drawing/2014/main" id="{2B1091FF-4222-6965-5928-2820AB06B25C}"/>
                </a:ext>
              </a:extLst>
            </p:cNvPr>
            <p:cNvSpPr/>
            <p:nvPr/>
          </p:nvSpPr>
          <p:spPr>
            <a:xfrm>
              <a:off x="0" y="0"/>
              <a:ext cx="1901571" cy="1901571"/>
            </a:xfrm>
            <a:custGeom>
              <a:avLst/>
              <a:gdLst/>
              <a:ahLst/>
              <a:cxnLst/>
              <a:rect l="l" t="t" r="r" b="b"/>
              <a:pathLst>
                <a:path w="1901571" h="1901571">
                  <a:moveTo>
                    <a:pt x="0" y="0"/>
                  </a:moveTo>
                  <a:lnTo>
                    <a:pt x="1901571" y="0"/>
                  </a:lnTo>
                  <a:lnTo>
                    <a:pt x="1901571" y="1901571"/>
                  </a:lnTo>
                  <a:lnTo>
                    <a:pt x="0" y="1901571"/>
                  </a:lnTo>
                  <a:lnTo>
                    <a:pt x="0" y="0"/>
                  </a:lnTo>
                  <a:close/>
                </a:path>
              </a:pathLst>
            </a:custGeom>
            <a:blipFill>
              <a:blip r:embed="rId2"/>
              <a:stretch>
                <a:fillRect/>
              </a:stretch>
            </a:blipFill>
          </p:spPr>
          <p:txBody>
            <a:bodyPr/>
            <a:lstStyle/>
            <a:p>
              <a:endParaRPr lang="en-US"/>
            </a:p>
          </p:txBody>
        </p:sp>
      </p:grpSp>
      <p:sp>
        <p:nvSpPr>
          <p:cNvPr id="5" name="AutoShape 5">
            <a:extLst>
              <a:ext uri="{FF2B5EF4-FFF2-40B4-BE49-F238E27FC236}">
                <a16:creationId xmlns:a16="http://schemas.microsoft.com/office/drawing/2014/main" id="{7AA9FC2A-7BB3-7F3F-F4BC-4B56000DDE1B}"/>
              </a:ext>
            </a:extLst>
          </p:cNvPr>
          <p:cNvSpPr/>
          <p:nvPr/>
        </p:nvSpPr>
        <p:spPr>
          <a:xfrm>
            <a:off x="49160" y="1333500"/>
            <a:ext cx="18288000" cy="0"/>
          </a:xfrm>
          <a:prstGeom prst="line">
            <a:avLst/>
          </a:prstGeom>
          <a:ln w="66675" cap="flat">
            <a:solidFill>
              <a:srgbClr val="015551"/>
            </a:solidFill>
            <a:prstDash val="solid"/>
            <a:headEnd type="none" w="sm" len="sm"/>
            <a:tailEnd type="none" w="sm" len="sm"/>
          </a:ln>
        </p:spPr>
        <p:txBody>
          <a:bodyPr/>
          <a:lstStyle/>
          <a:p>
            <a:endParaRPr lang="en-US"/>
          </a:p>
        </p:txBody>
      </p:sp>
      <p:sp>
        <p:nvSpPr>
          <p:cNvPr id="9" name="TextBox 9">
            <a:extLst>
              <a:ext uri="{FF2B5EF4-FFF2-40B4-BE49-F238E27FC236}">
                <a16:creationId xmlns:a16="http://schemas.microsoft.com/office/drawing/2014/main" id="{BE97397C-8E93-907E-BFA9-2A0ABAF8CBB9}"/>
              </a:ext>
            </a:extLst>
          </p:cNvPr>
          <p:cNvSpPr txBox="1"/>
          <p:nvPr/>
        </p:nvSpPr>
        <p:spPr>
          <a:xfrm>
            <a:off x="1676400" y="203213"/>
            <a:ext cx="14020799" cy="912237"/>
          </a:xfrm>
          <a:prstGeom prst="rect">
            <a:avLst/>
          </a:prstGeom>
        </p:spPr>
        <p:txBody>
          <a:bodyPr wrap="square" lIns="0" tIns="0" rIns="0" bIns="0" rtlCol="0" anchor="t">
            <a:spAutoFit/>
          </a:bodyPr>
          <a:lstStyle/>
          <a:p>
            <a:pPr algn="ctr">
              <a:lnSpc>
                <a:spcPts val="7729"/>
              </a:lnSpc>
            </a:pPr>
            <a:r>
              <a:rPr lang="en-US" sz="4800" b="1" dirty="0">
                <a:solidFill>
                  <a:srgbClr val="000000"/>
                </a:solidFill>
                <a:latin typeface="Comic Sans MS" panose="030F0702030302020204" pitchFamily="66" charset="0"/>
                <a:ea typeface="Gordita Bold"/>
                <a:cs typeface="Gordita Bold"/>
                <a:sym typeface="Gordita Bold"/>
              </a:rPr>
              <a:t>Model Interpretation(Cont..) </a:t>
            </a:r>
          </a:p>
        </p:txBody>
      </p:sp>
      <p:sp>
        <p:nvSpPr>
          <p:cNvPr id="11" name="TextBox 11">
            <a:extLst>
              <a:ext uri="{FF2B5EF4-FFF2-40B4-BE49-F238E27FC236}">
                <a16:creationId xmlns:a16="http://schemas.microsoft.com/office/drawing/2014/main" id="{33BE31CD-F8C0-2E1C-E3AF-C34846609364}"/>
              </a:ext>
            </a:extLst>
          </p:cNvPr>
          <p:cNvSpPr txBox="1"/>
          <p:nvPr/>
        </p:nvSpPr>
        <p:spPr>
          <a:xfrm>
            <a:off x="1440426" y="8129765"/>
            <a:ext cx="15323574" cy="368627"/>
          </a:xfrm>
          <a:prstGeom prst="rect">
            <a:avLst/>
          </a:prstGeom>
        </p:spPr>
        <p:txBody>
          <a:bodyPr wrap="square" lIns="0" tIns="0" rIns="0" bIns="0" rtlCol="0" anchor="t">
            <a:spAutoFit/>
          </a:bodyPr>
          <a:lstStyle/>
          <a:p>
            <a:pPr algn="ctr">
              <a:lnSpc>
                <a:spcPts val="3188"/>
              </a:lnSpc>
              <a:spcBef>
                <a:spcPct val="0"/>
              </a:spcBef>
            </a:pPr>
            <a:r>
              <a:rPr lang="en-US" sz="2200" b="1" dirty="0">
                <a:solidFill>
                  <a:srgbClr val="000000"/>
                </a:solidFill>
                <a:latin typeface="Century" panose="02040604050505020304" pitchFamily="18" charset="0"/>
                <a:ea typeface="Gordita"/>
                <a:cs typeface="Gordita"/>
                <a:sym typeface="Gordita"/>
              </a:rPr>
              <a:t>Figure 6.4 : </a:t>
            </a:r>
            <a:r>
              <a:rPr lang="en-US" sz="2200" b="1" dirty="0">
                <a:latin typeface="Century" panose="02040604050505020304" pitchFamily="18" charset="0"/>
              </a:rPr>
              <a:t>SHAP Waterfall chart for 4 independent test datasets:  (c) GSE44076, (d) GSE21815 (part-2).</a:t>
            </a:r>
            <a:endParaRPr lang="en-US" sz="2200" b="1" dirty="0">
              <a:solidFill>
                <a:srgbClr val="000000"/>
              </a:solidFill>
              <a:latin typeface="Century" panose="02040604050505020304" pitchFamily="18" charset="0"/>
              <a:ea typeface="Gordita"/>
              <a:cs typeface="Gordita"/>
              <a:sym typeface="Gordita"/>
            </a:endParaRPr>
          </a:p>
        </p:txBody>
      </p:sp>
      <p:pic>
        <p:nvPicPr>
          <p:cNvPr id="20" name="Picture 19" descr="A graph with numbers and a bar&#10;&#10;AI-generated content may be incorrect.">
            <a:extLst>
              <a:ext uri="{FF2B5EF4-FFF2-40B4-BE49-F238E27FC236}">
                <a16:creationId xmlns:a16="http://schemas.microsoft.com/office/drawing/2014/main" id="{5141182B-53AA-851A-2645-AAEF4B29EE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0619" y="2676230"/>
            <a:ext cx="8135337" cy="4808779"/>
          </a:xfrm>
          <a:prstGeom prst="rect">
            <a:avLst/>
          </a:prstGeom>
        </p:spPr>
      </p:pic>
      <p:pic>
        <p:nvPicPr>
          <p:cNvPr id="22" name="Picture 21" descr="A screenshot of a graph&#10;&#10;AI-generated content may be incorrect.">
            <a:extLst>
              <a:ext uri="{FF2B5EF4-FFF2-40B4-BE49-F238E27FC236}">
                <a16:creationId xmlns:a16="http://schemas.microsoft.com/office/drawing/2014/main" id="{8DE0AD1C-D031-488C-8BE3-372B85AE359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29712" y="2646790"/>
            <a:ext cx="8650715" cy="4808779"/>
          </a:xfrm>
          <a:prstGeom prst="rect">
            <a:avLst/>
          </a:prstGeom>
        </p:spPr>
      </p:pic>
      <p:sp>
        <p:nvSpPr>
          <p:cNvPr id="25" name="TextBox 24">
            <a:extLst>
              <a:ext uri="{FF2B5EF4-FFF2-40B4-BE49-F238E27FC236}">
                <a16:creationId xmlns:a16="http://schemas.microsoft.com/office/drawing/2014/main" id="{19EA823C-0AFB-C335-5BDD-F382EC6BE10A}"/>
              </a:ext>
            </a:extLst>
          </p:cNvPr>
          <p:cNvSpPr txBox="1"/>
          <p:nvPr/>
        </p:nvSpPr>
        <p:spPr>
          <a:xfrm>
            <a:off x="860619" y="1749769"/>
            <a:ext cx="556563" cy="523220"/>
          </a:xfrm>
          <a:prstGeom prst="rect">
            <a:avLst/>
          </a:prstGeom>
          <a:noFill/>
        </p:spPr>
        <p:txBody>
          <a:bodyPr wrap="none" rtlCol="0">
            <a:spAutoFit/>
          </a:bodyPr>
          <a:lstStyle/>
          <a:p>
            <a:r>
              <a:rPr lang="en-US" sz="2800" b="1" dirty="0"/>
              <a:t>(c</a:t>
            </a:r>
            <a:r>
              <a:rPr lang="en-US" sz="2800" dirty="0"/>
              <a:t>)</a:t>
            </a:r>
          </a:p>
        </p:txBody>
      </p:sp>
      <p:sp>
        <p:nvSpPr>
          <p:cNvPr id="26" name="TextBox 25">
            <a:extLst>
              <a:ext uri="{FF2B5EF4-FFF2-40B4-BE49-F238E27FC236}">
                <a16:creationId xmlns:a16="http://schemas.microsoft.com/office/drawing/2014/main" id="{8C28801D-7BC4-89B0-DAF2-69ADB65E7829}"/>
              </a:ext>
            </a:extLst>
          </p:cNvPr>
          <p:cNvSpPr txBox="1"/>
          <p:nvPr/>
        </p:nvSpPr>
        <p:spPr>
          <a:xfrm>
            <a:off x="9677400" y="1728536"/>
            <a:ext cx="598241" cy="523220"/>
          </a:xfrm>
          <a:prstGeom prst="rect">
            <a:avLst/>
          </a:prstGeom>
          <a:noFill/>
        </p:spPr>
        <p:txBody>
          <a:bodyPr wrap="none" rtlCol="0">
            <a:spAutoFit/>
          </a:bodyPr>
          <a:lstStyle/>
          <a:p>
            <a:r>
              <a:rPr lang="en-US" sz="2800" b="1" dirty="0"/>
              <a:t>(d)</a:t>
            </a:r>
          </a:p>
        </p:txBody>
      </p:sp>
      <p:sp>
        <p:nvSpPr>
          <p:cNvPr id="6" name="Freeform 7">
            <a:extLst>
              <a:ext uri="{FF2B5EF4-FFF2-40B4-BE49-F238E27FC236}">
                <a16:creationId xmlns:a16="http://schemas.microsoft.com/office/drawing/2014/main" id="{AA3B5D71-2FDA-FB87-6995-826A32176A88}"/>
              </a:ext>
            </a:extLst>
          </p:cNvPr>
          <p:cNvSpPr/>
          <p:nvPr/>
        </p:nvSpPr>
        <p:spPr>
          <a:xfrm>
            <a:off x="0" y="9156945"/>
            <a:ext cx="18592800" cy="1898659"/>
          </a:xfrm>
          <a:custGeom>
            <a:avLst/>
            <a:gdLst/>
            <a:ahLst/>
            <a:cxnLst/>
            <a:rect l="l" t="t" r="r" b="b"/>
            <a:pathLst>
              <a:path w="18592800" h="1898659">
                <a:moveTo>
                  <a:pt x="0" y="0"/>
                </a:moveTo>
                <a:lnTo>
                  <a:pt x="18592800" y="0"/>
                </a:lnTo>
                <a:lnTo>
                  <a:pt x="18592800" y="1898659"/>
                </a:lnTo>
                <a:lnTo>
                  <a:pt x="0" y="1898659"/>
                </a:lnTo>
                <a:lnTo>
                  <a:pt x="0" y="0"/>
                </a:lnTo>
                <a:close/>
              </a:path>
            </a:pathLst>
          </a:custGeom>
          <a:blipFill>
            <a:blip r:embed="rId5">
              <a:extLst>
                <a:ext uri="{96DAC541-7B7A-43D3-8B79-37D633B846F1}">
                  <asvg:svgBlip xmlns:asvg="http://schemas.microsoft.com/office/drawing/2016/SVG/main" r:embed="rId6"/>
                </a:ext>
              </a:extLst>
            </a:blip>
            <a:stretch>
              <a:fillRect l="-7160" r="-7160"/>
            </a:stretch>
          </a:blipFill>
        </p:spPr>
        <p:txBody>
          <a:bodyPr/>
          <a:lstStyle/>
          <a:p>
            <a:endParaRPr lang="en-US"/>
          </a:p>
        </p:txBody>
      </p:sp>
      <p:sp>
        <p:nvSpPr>
          <p:cNvPr id="7" name="TextBox 74">
            <a:extLst>
              <a:ext uri="{FF2B5EF4-FFF2-40B4-BE49-F238E27FC236}">
                <a16:creationId xmlns:a16="http://schemas.microsoft.com/office/drawing/2014/main" id="{B52A3DEA-96D3-2E48-1A4D-5C32B824B937}"/>
              </a:ext>
            </a:extLst>
          </p:cNvPr>
          <p:cNvSpPr txBox="1"/>
          <p:nvPr/>
        </p:nvSpPr>
        <p:spPr>
          <a:xfrm>
            <a:off x="3724688" y="9369216"/>
            <a:ext cx="10851856" cy="561975"/>
          </a:xfrm>
          <a:prstGeom prst="rect">
            <a:avLst/>
          </a:prstGeom>
        </p:spPr>
        <p:txBody>
          <a:bodyPr lIns="0" tIns="0" rIns="0" bIns="0" rtlCol="0" anchor="t">
            <a:spAutoFit/>
          </a:bodyPr>
          <a:lstStyle/>
          <a:p>
            <a:pPr algn="ctr">
              <a:lnSpc>
                <a:spcPts val="4199"/>
              </a:lnSpc>
            </a:pPr>
            <a:r>
              <a:rPr lang="en-US" sz="2999" dirty="0">
                <a:solidFill>
                  <a:srgbClr val="FFFFFF"/>
                </a:solidFill>
                <a:latin typeface="Avenir"/>
                <a:ea typeface="Avenir"/>
                <a:cs typeface="Avenir"/>
                <a:sym typeface="Avenir"/>
              </a:rPr>
              <a:t>Department Of Computer Science and Engineering, </a:t>
            </a:r>
            <a:r>
              <a:rPr lang="en-US" sz="2999" dirty="0" err="1">
                <a:solidFill>
                  <a:srgbClr val="FFFFFF"/>
                </a:solidFill>
                <a:latin typeface="Avenir"/>
                <a:ea typeface="Avenir"/>
                <a:cs typeface="Avenir"/>
                <a:sym typeface="Avenir"/>
              </a:rPr>
              <a:t>JnU</a:t>
            </a:r>
            <a:endParaRPr lang="en-US" sz="2999" dirty="0">
              <a:solidFill>
                <a:srgbClr val="FFFFFF"/>
              </a:solidFill>
              <a:latin typeface="Avenir"/>
              <a:ea typeface="Avenir"/>
              <a:cs typeface="Avenir"/>
              <a:sym typeface="Avenir"/>
            </a:endParaRPr>
          </a:p>
        </p:txBody>
      </p:sp>
      <p:sp>
        <p:nvSpPr>
          <p:cNvPr id="10" name="TextBox 7">
            <a:extLst>
              <a:ext uri="{FF2B5EF4-FFF2-40B4-BE49-F238E27FC236}">
                <a16:creationId xmlns:a16="http://schemas.microsoft.com/office/drawing/2014/main" id="{373476F2-88D0-F883-ECC2-723981F02CA5}"/>
              </a:ext>
            </a:extLst>
          </p:cNvPr>
          <p:cNvSpPr txBox="1"/>
          <p:nvPr/>
        </p:nvSpPr>
        <p:spPr>
          <a:xfrm>
            <a:off x="17263085" y="9222325"/>
            <a:ext cx="472928" cy="466538"/>
          </a:xfrm>
          <a:prstGeom prst="rect">
            <a:avLst/>
          </a:prstGeom>
        </p:spPr>
        <p:txBody>
          <a:bodyPr wrap="square" lIns="0" tIns="0" rIns="0" bIns="0" rtlCol="0" anchor="t">
            <a:spAutoFit/>
          </a:bodyPr>
          <a:lstStyle/>
          <a:p>
            <a:pPr algn="r">
              <a:lnSpc>
                <a:spcPts val="4199"/>
              </a:lnSpc>
            </a:pPr>
            <a:r>
              <a:rPr lang="en-US" sz="2000" dirty="0">
                <a:solidFill>
                  <a:srgbClr val="FFFFFF"/>
                </a:solidFill>
                <a:latin typeface="Avenir"/>
                <a:ea typeface="Avenir"/>
                <a:cs typeface="Avenir"/>
                <a:sym typeface="Avenir"/>
              </a:rPr>
              <a:t>25</a:t>
            </a:r>
          </a:p>
        </p:txBody>
      </p:sp>
    </p:spTree>
    <p:extLst>
      <p:ext uri="{BB962C8B-B14F-4D97-AF65-F5344CB8AC3E}">
        <p14:creationId xmlns:p14="http://schemas.microsoft.com/office/powerpoint/2010/main" val="28082429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9A2BF5-6C5C-C599-DC7A-247A395CC83B}"/>
            </a:ext>
          </a:extLst>
        </p:cNvPr>
        <p:cNvGrpSpPr/>
        <p:nvPr/>
      </p:nvGrpSpPr>
      <p:grpSpPr>
        <a:xfrm>
          <a:off x="0" y="0"/>
          <a:ext cx="0" cy="0"/>
          <a:chOff x="0" y="0"/>
          <a:chExt cx="0" cy="0"/>
        </a:xfrm>
      </p:grpSpPr>
      <p:grpSp>
        <p:nvGrpSpPr>
          <p:cNvPr id="3" name="Group 3">
            <a:extLst>
              <a:ext uri="{FF2B5EF4-FFF2-40B4-BE49-F238E27FC236}">
                <a16:creationId xmlns:a16="http://schemas.microsoft.com/office/drawing/2014/main" id="{69C168F4-B8B5-C6C2-28EB-D23BDCA593C3}"/>
              </a:ext>
            </a:extLst>
          </p:cNvPr>
          <p:cNvGrpSpPr/>
          <p:nvPr/>
        </p:nvGrpSpPr>
        <p:grpSpPr>
          <a:xfrm>
            <a:off x="16876500" y="120031"/>
            <a:ext cx="1336138" cy="1336138"/>
            <a:chOff x="0" y="0"/>
            <a:chExt cx="1901571" cy="1901571"/>
          </a:xfrm>
        </p:grpSpPr>
        <p:sp>
          <p:nvSpPr>
            <p:cNvPr id="4" name="Freeform 4">
              <a:extLst>
                <a:ext uri="{FF2B5EF4-FFF2-40B4-BE49-F238E27FC236}">
                  <a16:creationId xmlns:a16="http://schemas.microsoft.com/office/drawing/2014/main" id="{BCBADE8C-FB5B-9550-97E0-B94CD4BEE4EC}"/>
                </a:ext>
              </a:extLst>
            </p:cNvPr>
            <p:cNvSpPr/>
            <p:nvPr/>
          </p:nvSpPr>
          <p:spPr>
            <a:xfrm>
              <a:off x="0" y="0"/>
              <a:ext cx="1901571" cy="1901571"/>
            </a:xfrm>
            <a:custGeom>
              <a:avLst/>
              <a:gdLst/>
              <a:ahLst/>
              <a:cxnLst/>
              <a:rect l="l" t="t" r="r" b="b"/>
              <a:pathLst>
                <a:path w="1901571" h="1901571">
                  <a:moveTo>
                    <a:pt x="0" y="0"/>
                  </a:moveTo>
                  <a:lnTo>
                    <a:pt x="1901571" y="0"/>
                  </a:lnTo>
                  <a:lnTo>
                    <a:pt x="1901571" y="1901571"/>
                  </a:lnTo>
                  <a:lnTo>
                    <a:pt x="0" y="1901571"/>
                  </a:lnTo>
                  <a:lnTo>
                    <a:pt x="0" y="0"/>
                  </a:lnTo>
                  <a:close/>
                </a:path>
              </a:pathLst>
            </a:custGeom>
            <a:blipFill>
              <a:blip r:embed="rId3"/>
              <a:stretch>
                <a:fillRect/>
              </a:stretch>
            </a:blipFill>
          </p:spPr>
          <p:txBody>
            <a:bodyPr/>
            <a:lstStyle/>
            <a:p>
              <a:endParaRPr lang="en-US"/>
            </a:p>
          </p:txBody>
        </p:sp>
      </p:grpSp>
      <p:sp>
        <p:nvSpPr>
          <p:cNvPr id="5" name="AutoShape 5">
            <a:extLst>
              <a:ext uri="{FF2B5EF4-FFF2-40B4-BE49-F238E27FC236}">
                <a16:creationId xmlns:a16="http://schemas.microsoft.com/office/drawing/2014/main" id="{3716E01A-8D39-4998-78D7-9DE017E1FD44}"/>
              </a:ext>
            </a:extLst>
          </p:cNvPr>
          <p:cNvSpPr/>
          <p:nvPr/>
        </p:nvSpPr>
        <p:spPr>
          <a:xfrm>
            <a:off x="0" y="1677809"/>
            <a:ext cx="18288000" cy="0"/>
          </a:xfrm>
          <a:prstGeom prst="line">
            <a:avLst/>
          </a:prstGeom>
          <a:ln w="66675" cap="flat">
            <a:solidFill>
              <a:srgbClr val="015551"/>
            </a:solidFill>
            <a:prstDash val="solid"/>
            <a:headEnd type="none" w="sm" len="sm"/>
            <a:tailEnd type="none" w="sm" len="sm"/>
          </a:ln>
        </p:spPr>
        <p:txBody>
          <a:bodyPr/>
          <a:lstStyle/>
          <a:p>
            <a:endParaRPr lang="en-US"/>
          </a:p>
        </p:txBody>
      </p:sp>
      <p:sp>
        <p:nvSpPr>
          <p:cNvPr id="11" name="TextBox 11">
            <a:extLst>
              <a:ext uri="{FF2B5EF4-FFF2-40B4-BE49-F238E27FC236}">
                <a16:creationId xmlns:a16="http://schemas.microsoft.com/office/drawing/2014/main" id="{1392DCE4-BFC6-CFA2-99E3-2D778CF4C92E}"/>
              </a:ext>
            </a:extLst>
          </p:cNvPr>
          <p:cNvSpPr txBox="1"/>
          <p:nvPr/>
        </p:nvSpPr>
        <p:spPr>
          <a:xfrm>
            <a:off x="1702658" y="7717188"/>
            <a:ext cx="1988376" cy="387455"/>
          </a:xfrm>
          <a:prstGeom prst="rect">
            <a:avLst/>
          </a:prstGeom>
        </p:spPr>
        <p:txBody>
          <a:bodyPr wrap="square" lIns="0" tIns="0" rIns="0" bIns="0" rtlCol="0" anchor="t">
            <a:spAutoFit/>
          </a:bodyPr>
          <a:lstStyle/>
          <a:p>
            <a:pPr algn="ctr">
              <a:lnSpc>
                <a:spcPts val="3188"/>
              </a:lnSpc>
              <a:spcBef>
                <a:spcPct val="0"/>
              </a:spcBef>
            </a:pPr>
            <a:r>
              <a:rPr lang="en-US" sz="2294" dirty="0">
                <a:solidFill>
                  <a:srgbClr val="000000"/>
                </a:solidFill>
                <a:latin typeface="Gordita"/>
                <a:ea typeface="Gordita"/>
                <a:cs typeface="Gordita"/>
                <a:sym typeface="Gordita"/>
              </a:rPr>
              <a:t>(</a:t>
            </a:r>
            <a:r>
              <a:rPr lang="en-US" sz="2000" dirty="0">
                <a:solidFill>
                  <a:srgbClr val="000000"/>
                </a:solidFill>
                <a:latin typeface="Gordita"/>
                <a:ea typeface="Gordita"/>
                <a:cs typeface="Gordita"/>
                <a:sym typeface="Gordita"/>
              </a:rPr>
              <a:t>a) ABCA8</a:t>
            </a:r>
          </a:p>
        </p:txBody>
      </p:sp>
      <p:sp>
        <p:nvSpPr>
          <p:cNvPr id="12" name="TextBox 12">
            <a:extLst>
              <a:ext uri="{FF2B5EF4-FFF2-40B4-BE49-F238E27FC236}">
                <a16:creationId xmlns:a16="http://schemas.microsoft.com/office/drawing/2014/main" id="{0BEE7894-413A-CE10-09B1-CB1D748658BA}"/>
              </a:ext>
            </a:extLst>
          </p:cNvPr>
          <p:cNvSpPr txBox="1"/>
          <p:nvPr/>
        </p:nvSpPr>
        <p:spPr>
          <a:xfrm>
            <a:off x="3581400" y="8533886"/>
            <a:ext cx="11371950" cy="368627"/>
          </a:xfrm>
          <a:prstGeom prst="rect">
            <a:avLst/>
          </a:prstGeom>
        </p:spPr>
        <p:txBody>
          <a:bodyPr wrap="square" lIns="0" tIns="0" rIns="0" bIns="0" rtlCol="0" anchor="t">
            <a:spAutoFit/>
          </a:bodyPr>
          <a:lstStyle/>
          <a:p>
            <a:pPr algn="ctr">
              <a:lnSpc>
                <a:spcPts val="3188"/>
              </a:lnSpc>
              <a:spcBef>
                <a:spcPct val="0"/>
              </a:spcBef>
            </a:pPr>
            <a:r>
              <a:rPr lang="en-US" sz="2200" b="1" dirty="0">
                <a:latin typeface="Century" panose="02040604050505020304" pitchFamily="18" charset="0"/>
                <a:cs typeface="Gordita" panose="020B0604020202020204" charset="0"/>
              </a:rPr>
              <a:t>Figure 7.1 : Validating 6 candidate genes using GEPIA2 (part-1)</a:t>
            </a:r>
            <a:endParaRPr lang="en-US" sz="2200" b="1" dirty="0">
              <a:solidFill>
                <a:srgbClr val="000000"/>
              </a:solidFill>
              <a:latin typeface="Century" panose="02040604050505020304" pitchFamily="18" charset="0"/>
              <a:ea typeface="Gordita"/>
              <a:cs typeface="Gordita" panose="020B0604020202020204" charset="0"/>
              <a:sym typeface="Gordita"/>
            </a:endParaRPr>
          </a:p>
        </p:txBody>
      </p:sp>
      <p:sp>
        <p:nvSpPr>
          <p:cNvPr id="10" name="TextBox 9">
            <a:extLst>
              <a:ext uri="{FF2B5EF4-FFF2-40B4-BE49-F238E27FC236}">
                <a16:creationId xmlns:a16="http://schemas.microsoft.com/office/drawing/2014/main" id="{87DA65D4-0F40-4C5A-316D-9B551A80F8AA}"/>
              </a:ext>
            </a:extLst>
          </p:cNvPr>
          <p:cNvSpPr txBox="1"/>
          <p:nvPr/>
        </p:nvSpPr>
        <p:spPr>
          <a:xfrm>
            <a:off x="2476500" y="467156"/>
            <a:ext cx="13335000" cy="912237"/>
          </a:xfrm>
          <a:prstGeom prst="rect">
            <a:avLst/>
          </a:prstGeom>
        </p:spPr>
        <p:txBody>
          <a:bodyPr wrap="square" lIns="0" tIns="0" rIns="0" bIns="0" rtlCol="0" anchor="t">
            <a:spAutoFit/>
          </a:bodyPr>
          <a:lstStyle/>
          <a:p>
            <a:pPr algn="ctr">
              <a:lnSpc>
                <a:spcPts val="7729"/>
              </a:lnSpc>
            </a:pPr>
            <a:r>
              <a:rPr lang="en-US" sz="5560" b="1" dirty="0">
                <a:solidFill>
                  <a:srgbClr val="000000"/>
                </a:solidFill>
                <a:latin typeface="Comic Sans MS" panose="030F0702030302020204" pitchFamily="66" charset="0"/>
                <a:ea typeface="Gordita Bold"/>
                <a:cs typeface="Gordita Bold"/>
                <a:sym typeface="Gordita Bold"/>
              </a:rPr>
              <a:t>Gene Validation </a:t>
            </a:r>
          </a:p>
        </p:txBody>
      </p:sp>
      <p:pic>
        <p:nvPicPr>
          <p:cNvPr id="23" name="Picture 22">
            <a:extLst>
              <a:ext uri="{FF2B5EF4-FFF2-40B4-BE49-F238E27FC236}">
                <a16:creationId xmlns:a16="http://schemas.microsoft.com/office/drawing/2014/main" id="{F28C6F21-CF2B-5566-783F-6CDE5CCA782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5800" y="1820317"/>
            <a:ext cx="3990855" cy="5799440"/>
          </a:xfrm>
          <a:prstGeom prst="rect">
            <a:avLst/>
          </a:prstGeom>
        </p:spPr>
      </p:pic>
      <p:pic>
        <p:nvPicPr>
          <p:cNvPr id="25" name="Picture 24">
            <a:extLst>
              <a:ext uri="{FF2B5EF4-FFF2-40B4-BE49-F238E27FC236}">
                <a16:creationId xmlns:a16="http://schemas.microsoft.com/office/drawing/2014/main" id="{83B080A3-416E-0DFB-8072-4E96F71EFBA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99164" y="1932351"/>
            <a:ext cx="3954733" cy="5687406"/>
          </a:xfrm>
          <a:prstGeom prst="rect">
            <a:avLst/>
          </a:prstGeom>
        </p:spPr>
      </p:pic>
      <p:sp>
        <p:nvSpPr>
          <p:cNvPr id="26" name="TextBox 11">
            <a:extLst>
              <a:ext uri="{FF2B5EF4-FFF2-40B4-BE49-F238E27FC236}">
                <a16:creationId xmlns:a16="http://schemas.microsoft.com/office/drawing/2014/main" id="{037EB359-A356-C3DD-C6E5-7ADCE3370179}"/>
              </a:ext>
            </a:extLst>
          </p:cNvPr>
          <p:cNvSpPr txBox="1"/>
          <p:nvPr/>
        </p:nvSpPr>
        <p:spPr>
          <a:xfrm>
            <a:off x="6154062" y="7877224"/>
            <a:ext cx="1988376" cy="369525"/>
          </a:xfrm>
          <a:prstGeom prst="rect">
            <a:avLst/>
          </a:prstGeom>
        </p:spPr>
        <p:txBody>
          <a:bodyPr wrap="square" lIns="0" tIns="0" rIns="0" bIns="0" rtlCol="0" anchor="t">
            <a:spAutoFit/>
          </a:bodyPr>
          <a:lstStyle/>
          <a:p>
            <a:pPr algn="ctr">
              <a:lnSpc>
                <a:spcPts val="3188"/>
              </a:lnSpc>
              <a:spcBef>
                <a:spcPct val="0"/>
              </a:spcBef>
            </a:pPr>
            <a:r>
              <a:rPr lang="en-US" sz="2000" dirty="0">
                <a:solidFill>
                  <a:srgbClr val="000000"/>
                </a:solidFill>
                <a:latin typeface="Gordita"/>
                <a:ea typeface="Gordita"/>
                <a:cs typeface="Gordita"/>
                <a:sym typeface="Gordita"/>
              </a:rPr>
              <a:t>(b) ADH1B</a:t>
            </a:r>
          </a:p>
        </p:txBody>
      </p:sp>
      <p:pic>
        <p:nvPicPr>
          <p:cNvPr id="28" name="Picture 27">
            <a:extLst>
              <a:ext uri="{FF2B5EF4-FFF2-40B4-BE49-F238E27FC236}">
                <a16:creationId xmlns:a16="http://schemas.microsoft.com/office/drawing/2014/main" id="{FB57698F-FB9F-005E-9ABA-E659CE30050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508361" y="1932351"/>
            <a:ext cx="3778275" cy="5694070"/>
          </a:xfrm>
          <a:prstGeom prst="rect">
            <a:avLst/>
          </a:prstGeom>
        </p:spPr>
      </p:pic>
      <p:sp>
        <p:nvSpPr>
          <p:cNvPr id="29" name="TextBox 11">
            <a:extLst>
              <a:ext uri="{FF2B5EF4-FFF2-40B4-BE49-F238E27FC236}">
                <a16:creationId xmlns:a16="http://schemas.microsoft.com/office/drawing/2014/main" id="{B4B99827-0318-C517-DB46-B8372D38976F}"/>
              </a:ext>
            </a:extLst>
          </p:cNvPr>
          <p:cNvSpPr txBox="1"/>
          <p:nvPr/>
        </p:nvSpPr>
        <p:spPr>
          <a:xfrm>
            <a:off x="10605466" y="7828110"/>
            <a:ext cx="1988376" cy="378565"/>
          </a:xfrm>
          <a:prstGeom prst="rect">
            <a:avLst/>
          </a:prstGeom>
        </p:spPr>
        <p:txBody>
          <a:bodyPr wrap="square" lIns="0" tIns="0" rIns="0" bIns="0" rtlCol="0" anchor="t">
            <a:spAutoFit/>
          </a:bodyPr>
          <a:lstStyle/>
          <a:p>
            <a:pPr algn="ctr">
              <a:lnSpc>
                <a:spcPts val="3188"/>
              </a:lnSpc>
              <a:spcBef>
                <a:spcPct val="0"/>
              </a:spcBef>
            </a:pPr>
            <a:r>
              <a:rPr lang="en-US" sz="2000" dirty="0">
                <a:solidFill>
                  <a:srgbClr val="000000"/>
                </a:solidFill>
                <a:latin typeface="Gordita"/>
                <a:ea typeface="Gordita"/>
                <a:cs typeface="Gordita"/>
                <a:sym typeface="Gordita"/>
              </a:rPr>
              <a:t>(c) CDH3</a:t>
            </a:r>
          </a:p>
        </p:txBody>
      </p:sp>
      <p:pic>
        <p:nvPicPr>
          <p:cNvPr id="38" name="Picture 37">
            <a:extLst>
              <a:ext uri="{FF2B5EF4-FFF2-40B4-BE49-F238E27FC236}">
                <a16:creationId xmlns:a16="http://schemas.microsoft.com/office/drawing/2014/main" id="{3271E4BB-DCC9-8AF5-F7E3-BB8DE81BF8E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689433" y="1959262"/>
            <a:ext cx="3749365" cy="5688169"/>
          </a:xfrm>
          <a:prstGeom prst="rect">
            <a:avLst/>
          </a:prstGeom>
        </p:spPr>
      </p:pic>
      <p:sp>
        <p:nvSpPr>
          <p:cNvPr id="39" name="TextBox 11">
            <a:extLst>
              <a:ext uri="{FF2B5EF4-FFF2-40B4-BE49-F238E27FC236}">
                <a16:creationId xmlns:a16="http://schemas.microsoft.com/office/drawing/2014/main" id="{D2F1E027-D6E3-1A2A-40B1-CA6E5864C536}"/>
              </a:ext>
            </a:extLst>
          </p:cNvPr>
          <p:cNvSpPr txBox="1"/>
          <p:nvPr/>
        </p:nvSpPr>
        <p:spPr>
          <a:xfrm>
            <a:off x="14569928" y="7869072"/>
            <a:ext cx="1988376" cy="378565"/>
          </a:xfrm>
          <a:prstGeom prst="rect">
            <a:avLst/>
          </a:prstGeom>
        </p:spPr>
        <p:txBody>
          <a:bodyPr wrap="square" lIns="0" tIns="0" rIns="0" bIns="0" rtlCol="0" anchor="t">
            <a:spAutoFit/>
          </a:bodyPr>
          <a:lstStyle/>
          <a:p>
            <a:pPr algn="ctr">
              <a:lnSpc>
                <a:spcPts val="3188"/>
              </a:lnSpc>
              <a:spcBef>
                <a:spcPct val="0"/>
              </a:spcBef>
            </a:pPr>
            <a:r>
              <a:rPr lang="en-US" sz="2000" dirty="0">
                <a:solidFill>
                  <a:srgbClr val="000000"/>
                </a:solidFill>
                <a:latin typeface="Gordita"/>
                <a:ea typeface="Gordita"/>
                <a:cs typeface="Gordita"/>
                <a:sym typeface="Gordita"/>
              </a:rPr>
              <a:t>(d) GUCA2A</a:t>
            </a:r>
          </a:p>
        </p:txBody>
      </p:sp>
      <p:sp>
        <p:nvSpPr>
          <p:cNvPr id="6" name="Freeform 7">
            <a:extLst>
              <a:ext uri="{FF2B5EF4-FFF2-40B4-BE49-F238E27FC236}">
                <a16:creationId xmlns:a16="http://schemas.microsoft.com/office/drawing/2014/main" id="{6F90C056-3E40-C37A-85D6-B702BE6A166F}"/>
              </a:ext>
            </a:extLst>
          </p:cNvPr>
          <p:cNvSpPr/>
          <p:nvPr/>
        </p:nvSpPr>
        <p:spPr>
          <a:xfrm>
            <a:off x="0" y="9156945"/>
            <a:ext cx="18592800" cy="1898659"/>
          </a:xfrm>
          <a:custGeom>
            <a:avLst/>
            <a:gdLst/>
            <a:ahLst/>
            <a:cxnLst/>
            <a:rect l="l" t="t" r="r" b="b"/>
            <a:pathLst>
              <a:path w="18592800" h="1898659">
                <a:moveTo>
                  <a:pt x="0" y="0"/>
                </a:moveTo>
                <a:lnTo>
                  <a:pt x="18592800" y="0"/>
                </a:lnTo>
                <a:lnTo>
                  <a:pt x="18592800" y="1898659"/>
                </a:lnTo>
                <a:lnTo>
                  <a:pt x="0" y="1898659"/>
                </a:lnTo>
                <a:lnTo>
                  <a:pt x="0" y="0"/>
                </a:lnTo>
                <a:close/>
              </a:path>
            </a:pathLst>
          </a:custGeom>
          <a:blipFill>
            <a:blip r:embed="rId8">
              <a:extLst>
                <a:ext uri="{96DAC541-7B7A-43D3-8B79-37D633B846F1}">
                  <asvg:svgBlip xmlns:asvg="http://schemas.microsoft.com/office/drawing/2016/SVG/main" r:embed="rId9"/>
                </a:ext>
              </a:extLst>
            </a:blip>
            <a:stretch>
              <a:fillRect l="-7160" r="-7160"/>
            </a:stretch>
          </a:blipFill>
        </p:spPr>
        <p:txBody>
          <a:bodyPr/>
          <a:lstStyle/>
          <a:p>
            <a:endParaRPr lang="en-US"/>
          </a:p>
        </p:txBody>
      </p:sp>
      <p:sp>
        <p:nvSpPr>
          <p:cNvPr id="7" name="TextBox 74">
            <a:extLst>
              <a:ext uri="{FF2B5EF4-FFF2-40B4-BE49-F238E27FC236}">
                <a16:creationId xmlns:a16="http://schemas.microsoft.com/office/drawing/2014/main" id="{10339F53-FE80-A588-C7DF-17282EA4F5A1}"/>
              </a:ext>
            </a:extLst>
          </p:cNvPr>
          <p:cNvSpPr txBox="1"/>
          <p:nvPr/>
        </p:nvSpPr>
        <p:spPr>
          <a:xfrm>
            <a:off x="3724688" y="9369216"/>
            <a:ext cx="10851856" cy="561975"/>
          </a:xfrm>
          <a:prstGeom prst="rect">
            <a:avLst/>
          </a:prstGeom>
        </p:spPr>
        <p:txBody>
          <a:bodyPr lIns="0" tIns="0" rIns="0" bIns="0" rtlCol="0" anchor="t">
            <a:spAutoFit/>
          </a:bodyPr>
          <a:lstStyle/>
          <a:p>
            <a:pPr algn="ctr">
              <a:lnSpc>
                <a:spcPts val="4199"/>
              </a:lnSpc>
            </a:pPr>
            <a:r>
              <a:rPr lang="en-US" sz="2999" dirty="0">
                <a:solidFill>
                  <a:srgbClr val="FFFFFF"/>
                </a:solidFill>
                <a:latin typeface="Avenir"/>
                <a:ea typeface="Avenir"/>
                <a:cs typeface="Avenir"/>
                <a:sym typeface="Avenir"/>
              </a:rPr>
              <a:t>Department Of Computer Science and Engineering, </a:t>
            </a:r>
            <a:r>
              <a:rPr lang="en-US" sz="2999" dirty="0" err="1">
                <a:solidFill>
                  <a:srgbClr val="FFFFFF"/>
                </a:solidFill>
                <a:latin typeface="Avenir"/>
                <a:ea typeface="Avenir"/>
                <a:cs typeface="Avenir"/>
                <a:sym typeface="Avenir"/>
              </a:rPr>
              <a:t>JnU</a:t>
            </a:r>
            <a:endParaRPr lang="en-US" sz="2999" dirty="0">
              <a:solidFill>
                <a:srgbClr val="FFFFFF"/>
              </a:solidFill>
              <a:latin typeface="Avenir"/>
              <a:ea typeface="Avenir"/>
              <a:cs typeface="Avenir"/>
              <a:sym typeface="Avenir"/>
            </a:endParaRPr>
          </a:p>
        </p:txBody>
      </p:sp>
      <p:sp>
        <p:nvSpPr>
          <p:cNvPr id="9" name="TextBox 7">
            <a:extLst>
              <a:ext uri="{FF2B5EF4-FFF2-40B4-BE49-F238E27FC236}">
                <a16:creationId xmlns:a16="http://schemas.microsoft.com/office/drawing/2014/main" id="{94A8C621-C773-1C10-06B4-F0ABB9C9F929}"/>
              </a:ext>
            </a:extLst>
          </p:cNvPr>
          <p:cNvSpPr txBox="1"/>
          <p:nvPr/>
        </p:nvSpPr>
        <p:spPr>
          <a:xfrm>
            <a:off x="17263085" y="9222325"/>
            <a:ext cx="472928" cy="466538"/>
          </a:xfrm>
          <a:prstGeom prst="rect">
            <a:avLst/>
          </a:prstGeom>
        </p:spPr>
        <p:txBody>
          <a:bodyPr wrap="square" lIns="0" tIns="0" rIns="0" bIns="0" rtlCol="0" anchor="t">
            <a:spAutoFit/>
          </a:bodyPr>
          <a:lstStyle/>
          <a:p>
            <a:pPr algn="r">
              <a:lnSpc>
                <a:spcPts val="4199"/>
              </a:lnSpc>
            </a:pPr>
            <a:r>
              <a:rPr lang="en-US" sz="2000" dirty="0">
                <a:solidFill>
                  <a:srgbClr val="FFFFFF"/>
                </a:solidFill>
                <a:latin typeface="Avenir"/>
                <a:ea typeface="Avenir"/>
                <a:cs typeface="Avenir"/>
                <a:sym typeface="Avenir"/>
              </a:rPr>
              <a:t>26</a:t>
            </a:r>
          </a:p>
        </p:txBody>
      </p:sp>
    </p:spTree>
    <p:extLst>
      <p:ext uri="{BB962C8B-B14F-4D97-AF65-F5344CB8AC3E}">
        <p14:creationId xmlns:p14="http://schemas.microsoft.com/office/powerpoint/2010/main" val="29625271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1415F9-A507-414F-6F31-8CAD868AC34F}"/>
            </a:ext>
          </a:extLst>
        </p:cNvPr>
        <p:cNvGrpSpPr/>
        <p:nvPr/>
      </p:nvGrpSpPr>
      <p:grpSpPr>
        <a:xfrm>
          <a:off x="0" y="0"/>
          <a:ext cx="0" cy="0"/>
          <a:chOff x="0" y="0"/>
          <a:chExt cx="0" cy="0"/>
        </a:xfrm>
      </p:grpSpPr>
      <p:grpSp>
        <p:nvGrpSpPr>
          <p:cNvPr id="3" name="Group 3">
            <a:extLst>
              <a:ext uri="{FF2B5EF4-FFF2-40B4-BE49-F238E27FC236}">
                <a16:creationId xmlns:a16="http://schemas.microsoft.com/office/drawing/2014/main" id="{4B8FFAC9-8212-B981-4D2C-6AA29BEFFB49}"/>
              </a:ext>
            </a:extLst>
          </p:cNvPr>
          <p:cNvGrpSpPr/>
          <p:nvPr/>
        </p:nvGrpSpPr>
        <p:grpSpPr>
          <a:xfrm>
            <a:off x="16876500" y="120031"/>
            <a:ext cx="1336138" cy="1255674"/>
            <a:chOff x="0" y="0"/>
            <a:chExt cx="1901571" cy="1901571"/>
          </a:xfrm>
        </p:grpSpPr>
        <p:sp>
          <p:nvSpPr>
            <p:cNvPr id="4" name="Freeform 4">
              <a:extLst>
                <a:ext uri="{FF2B5EF4-FFF2-40B4-BE49-F238E27FC236}">
                  <a16:creationId xmlns:a16="http://schemas.microsoft.com/office/drawing/2014/main" id="{DD5E75A5-57D6-F581-BB3A-B96461D073C2}"/>
                </a:ext>
              </a:extLst>
            </p:cNvPr>
            <p:cNvSpPr/>
            <p:nvPr/>
          </p:nvSpPr>
          <p:spPr>
            <a:xfrm>
              <a:off x="0" y="0"/>
              <a:ext cx="1901571" cy="1901571"/>
            </a:xfrm>
            <a:custGeom>
              <a:avLst/>
              <a:gdLst/>
              <a:ahLst/>
              <a:cxnLst/>
              <a:rect l="l" t="t" r="r" b="b"/>
              <a:pathLst>
                <a:path w="1901571" h="1901571">
                  <a:moveTo>
                    <a:pt x="0" y="0"/>
                  </a:moveTo>
                  <a:lnTo>
                    <a:pt x="1901571" y="0"/>
                  </a:lnTo>
                  <a:lnTo>
                    <a:pt x="1901571" y="1901571"/>
                  </a:lnTo>
                  <a:lnTo>
                    <a:pt x="0" y="1901571"/>
                  </a:lnTo>
                  <a:lnTo>
                    <a:pt x="0" y="0"/>
                  </a:lnTo>
                  <a:close/>
                </a:path>
              </a:pathLst>
            </a:custGeom>
            <a:blipFill>
              <a:blip r:embed="rId2"/>
              <a:stretch>
                <a:fillRect/>
              </a:stretch>
            </a:blipFill>
          </p:spPr>
          <p:txBody>
            <a:bodyPr/>
            <a:lstStyle/>
            <a:p>
              <a:endParaRPr lang="en-US"/>
            </a:p>
          </p:txBody>
        </p:sp>
      </p:grpSp>
      <p:sp>
        <p:nvSpPr>
          <p:cNvPr id="5" name="AutoShape 5">
            <a:extLst>
              <a:ext uri="{FF2B5EF4-FFF2-40B4-BE49-F238E27FC236}">
                <a16:creationId xmlns:a16="http://schemas.microsoft.com/office/drawing/2014/main" id="{E899F674-C1DC-7AD2-EB8C-F8875D8E972B}"/>
              </a:ext>
            </a:extLst>
          </p:cNvPr>
          <p:cNvSpPr/>
          <p:nvPr/>
        </p:nvSpPr>
        <p:spPr>
          <a:xfrm>
            <a:off x="-34315" y="1482159"/>
            <a:ext cx="18288000" cy="0"/>
          </a:xfrm>
          <a:prstGeom prst="line">
            <a:avLst/>
          </a:prstGeom>
          <a:ln w="66675" cap="flat">
            <a:solidFill>
              <a:srgbClr val="015551"/>
            </a:solidFill>
            <a:prstDash val="solid"/>
            <a:headEnd type="none" w="sm" len="sm"/>
            <a:tailEnd type="none" w="sm" len="sm"/>
          </a:ln>
        </p:spPr>
        <p:txBody>
          <a:bodyPr/>
          <a:lstStyle/>
          <a:p>
            <a:endParaRPr lang="en-US"/>
          </a:p>
        </p:txBody>
      </p:sp>
      <p:sp>
        <p:nvSpPr>
          <p:cNvPr id="12" name="TextBox 12">
            <a:extLst>
              <a:ext uri="{FF2B5EF4-FFF2-40B4-BE49-F238E27FC236}">
                <a16:creationId xmlns:a16="http://schemas.microsoft.com/office/drawing/2014/main" id="{80B49B6D-F847-48A4-1D18-DDC08F22E658}"/>
              </a:ext>
            </a:extLst>
          </p:cNvPr>
          <p:cNvSpPr txBox="1"/>
          <p:nvPr/>
        </p:nvSpPr>
        <p:spPr>
          <a:xfrm>
            <a:off x="533400" y="8151429"/>
            <a:ext cx="8008176" cy="778996"/>
          </a:xfrm>
          <a:prstGeom prst="rect">
            <a:avLst/>
          </a:prstGeom>
        </p:spPr>
        <p:txBody>
          <a:bodyPr wrap="square" lIns="0" tIns="0" rIns="0" bIns="0" rtlCol="0" anchor="t">
            <a:spAutoFit/>
          </a:bodyPr>
          <a:lstStyle/>
          <a:p>
            <a:pPr algn="ctr">
              <a:lnSpc>
                <a:spcPts val="3188"/>
              </a:lnSpc>
              <a:spcBef>
                <a:spcPct val="0"/>
              </a:spcBef>
            </a:pPr>
            <a:r>
              <a:rPr lang="en-US" sz="2200" b="1" dirty="0">
                <a:latin typeface="Century" panose="02040604050505020304" pitchFamily="18" charset="0"/>
                <a:cs typeface="Gordita" panose="020B0604020202020204" charset="0"/>
              </a:rPr>
              <a:t>Figure 7.2 : Validating 6 candidate genes using GEPIA2 (part-2).</a:t>
            </a:r>
            <a:endParaRPr lang="en-US" sz="2200" b="1" dirty="0">
              <a:solidFill>
                <a:srgbClr val="000000"/>
              </a:solidFill>
              <a:latin typeface="Century" panose="02040604050505020304" pitchFamily="18" charset="0"/>
              <a:ea typeface="Gordita"/>
              <a:cs typeface="Gordita" panose="020B0604020202020204" charset="0"/>
              <a:sym typeface="Gordita"/>
            </a:endParaRPr>
          </a:p>
        </p:txBody>
      </p:sp>
      <p:sp>
        <p:nvSpPr>
          <p:cNvPr id="10" name="TextBox 9">
            <a:extLst>
              <a:ext uri="{FF2B5EF4-FFF2-40B4-BE49-F238E27FC236}">
                <a16:creationId xmlns:a16="http://schemas.microsoft.com/office/drawing/2014/main" id="{92253AB5-1906-02EB-2FBE-9BD8BE95CFBA}"/>
              </a:ext>
            </a:extLst>
          </p:cNvPr>
          <p:cNvSpPr txBox="1"/>
          <p:nvPr/>
        </p:nvSpPr>
        <p:spPr>
          <a:xfrm>
            <a:off x="956285" y="333971"/>
            <a:ext cx="16306800" cy="912237"/>
          </a:xfrm>
          <a:prstGeom prst="rect">
            <a:avLst/>
          </a:prstGeom>
        </p:spPr>
        <p:txBody>
          <a:bodyPr wrap="square" lIns="0" tIns="0" rIns="0" bIns="0" rtlCol="0" anchor="t">
            <a:spAutoFit/>
          </a:bodyPr>
          <a:lstStyle/>
          <a:p>
            <a:pPr algn="ctr">
              <a:lnSpc>
                <a:spcPts val="7729"/>
              </a:lnSpc>
            </a:pPr>
            <a:r>
              <a:rPr lang="en-US" sz="4800" b="1" dirty="0">
                <a:solidFill>
                  <a:srgbClr val="000000"/>
                </a:solidFill>
                <a:latin typeface="Comic Sans MS" panose="030F0702030302020204" pitchFamily="66" charset="0"/>
                <a:ea typeface="Gordita Bold"/>
                <a:cs typeface="Gordita Bold"/>
                <a:sym typeface="Gordita Bold"/>
              </a:rPr>
              <a:t>Gene Validation (cont..)</a:t>
            </a:r>
          </a:p>
        </p:txBody>
      </p:sp>
      <p:sp>
        <p:nvSpPr>
          <p:cNvPr id="29" name="TextBox 11">
            <a:extLst>
              <a:ext uri="{FF2B5EF4-FFF2-40B4-BE49-F238E27FC236}">
                <a16:creationId xmlns:a16="http://schemas.microsoft.com/office/drawing/2014/main" id="{530ADDDA-4C8F-8724-5B01-7CF9A75E4B52}"/>
              </a:ext>
            </a:extLst>
          </p:cNvPr>
          <p:cNvSpPr txBox="1"/>
          <p:nvPr/>
        </p:nvSpPr>
        <p:spPr>
          <a:xfrm>
            <a:off x="1981200" y="7617701"/>
            <a:ext cx="1988376" cy="378565"/>
          </a:xfrm>
          <a:prstGeom prst="rect">
            <a:avLst/>
          </a:prstGeom>
        </p:spPr>
        <p:txBody>
          <a:bodyPr wrap="square" lIns="0" tIns="0" rIns="0" bIns="0" rtlCol="0" anchor="t">
            <a:spAutoFit/>
          </a:bodyPr>
          <a:lstStyle/>
          <a:p>
            <a:pPr algn="ctr">
              <a:lnSpc>
                <a:spcPts val="3188"/>
              </a:lnSpc>
              <a:spcBef>
                <a:spcPct val="0"/>
              </a:spcBef>
            </a:pPr>
            <a:r>
              <a:rPr lang="en-US" sz="2294" dirty="0">
                <a:solidFill>
                  <a:srgbClr val="000000"/>
                </a:solidFill>
                <a:latin typeface="Gordita"/>
                <a:ea typeface="Gordita"/>
                <a:cs typeface="Gordita"/>
                <a:sym typeface="Gordita"/>
              </a:rPr>
              <a:t>(e) GUCA2B</a:t>
            </a:r>
          </a:p>
        </p:txBody>
      </p:sp>
      <p:sp>
        <p:nvSpPr>
          <p:cNvPr id="39" name="TextBox 11">
            <a:extLst>
              <a:ext uri="{FF2B5EF4-FFF2-40B4-BE49-F238E27FC236}">
                <a16:creationId xmlns:a16="http://schemas.microsoft.com/office/drawing/2014/main" id="{5CA1CEB3-F90E-5EC1-038F-E698D729F179}"/>
              </a:ext>
            </a:extLst>
          </p:cNvPr>
          <p:cNvSpPr txBox="1"/>
          <p:nvPr/>
        </p:nvSpPr>
        <p:spPr>
          <a:xfrm>
            <a:off x="6553200" y="7702869"/>
            <a:ext cx="1988376" cy="378565"/>
          </a:xfrm>
          <a:prstGeom prst="rect">
            <a:avLst/>
          </a:prstGeom>
        </p:spPr>
        <p:txBody>
          <a:bodyPr wrap="square" lIns="0" tIns="0" rIns="0" bIns="0" rtlCol="0" anchor="t">
            <a:spAutoFit/>
          </a:bodyPr>
          <a:lstStyle/>
          <a:p>
            <a:pPr algn="ctr">
              <a:lnSpc>
                <a:spcPts val="3188"/>
              </a:lnSpc>
              <a:spcBef>
                <a:spcPct val="0"/>
              </a:spcBef>
            </a:pPr>
            <a:r>
              <a:rPr lang="en-US" sz="2294" dirty="0">
                <a:solidFill>
                  <a:srgbClr val="000000"/>
                </a:solidFill>
                <a:latin typeface="Gordita"/>
                <a:ea typeface="Gordita"/>
                <a:cs typeface="Gordita"/>
                <a:sym typeface="Gordita"/>
              </a:rPr>
              <a:t>(f) PDE9A</a:t>
            </a:r>
          </a:p>
        </p:txBody>
      </p:sp>
      <p:pic>
        <p:nvPicPr>
          <p:cNvPr id="7" name="Picture 6">
            <a:extLst>
              <a:ext uri="{FF2B5EF4-FFF2-40B4-BE49-F238E27FC236}">
                <a16:creationId xmlns:a16="http://schemas.microsoft.com/office/drawing/2014/main" id="{1472D6A9-014F-A61C-3885-CD326796A9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83342" y="1888685"/>
            <a:ext cx="3749365" cy="5570675"/>
          </a:xfrm>
          <a:prstGeom prst="rect">
            <a:avLst/>
          </a:prstGeom>
        </p:spPr>
      </p:pic>
      <p:pic>
        <p:nvPicPr>
          <p:cNvPr id="14" name="Picture 13">
            <a:extLst>
              <a:ext uri="{FF2B5EF4-FFF2-40B4-BE49-F238E27FC236}">
                <a16:creationId xmlns:a16="http://schemas.microsoft.com/office/drawing/2014/main" id="{64607772-9F31-4AE8-492B-E1051F28AEA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67400" y="1842083"/>
            <a:ext cx="3734124" cy="5558681"/>
          </a:xfrm>
          <a:prstGeom prst="rect">
            <a:avLst/>
          </a:prstGeom>
        </p:spPr>
      </p:pic>
      <p:pic>
        <p:nvPicPr>
          <p:cNvPr id="9" name="Picture 8">
            <a:extLst>
              <a:ext uri="{FF2B5EF4-FFF2-40B4-BE49-F238E27FC236}">
                <a16:creationId xmlns:a16="http://schemas.microsoft.com/office/drawing/2014/main" id="{8CD44868-7F05-B164-F266-375D48EC80DB}"/>
              </a:ext>
            </a:extLst>
          </p:cNvPr>
          <p:cNvPicPr>
            <a:picLocks noChangeAspect="1"/>
          </p:cNvPicPr>
          <p:nvPr/>
        </p:nvPicPr>
        <p:blipFill>
          <a:blip r:embed="rId5"/>
          <a:stretch>
            <a:fillRect/>
          </a:stretch>
        </p:blipFill>
        <p:spPr>
          <a:xfrm>
            <a:off x="10155881" y="1557677"/>
            <a:ext cx="7828479" cy="6541992"/>
          </a:xfrm>
          <a:prstGeom prst="rect">
            <a:avLst/>
          </a:prstGeom>
        </p:spPr>
      </p:pic>
      <p:sp>
        <p:nvSpPr>
          <p:cNvPr id="11" name="TextBox 12">
            <a:extLst>
              <a:ext uri="{FF2B5EF4-FFF2-40B4-BE49-F238E27FC236}">
                <a16:creationId xmlns:a16="http://schemas.microsoft.com/office/drawing/2014/main" id="{8A25BF5B-3461-F288-161E-AB3096FD7743}"/>
              </a:ext>
            </a:extLst>
          </p:cNvPr>
          <p:cNvSpPr txBox="1"/>
          <p:nvPr/>
        </p:nvSpPr>
        <p:spPr>
          <a:xfrm>
            <a:off x="8915400" y="8066003"/>
            <a:ext cx="9068961" cy="795411"/>
          </a:xfrm>
          <a:prstGeom prst="rect">
            <a:avLst/>
          </a:prstGeom>
        </p:spPr>
        <p:txBody>
          <a:bodyPr wrap="square" lIns="0" tIns="0" rIns="0" bIns="0" rtlCol="0" anchor="t">
            <a:spAutoFit/>
          </a:bodyPr>
          <a:lstStyle/>
          <a:p>
            <a:pPr algn="ctr">
              <a:lnSpc>
                <a:spcPts val="3188"/>
              </a:lnSpc>
              <a:spcBef>
                <a:spcPct val="0"/>
              </a:spcBef>
            </a:pPr>
            <a:r>
              <a:rPr lang="en-US" sz="2200" b="1" dirty="0">
                <a:latin typeface="Century" panose="02040604050505020304" pitchFamily="18" charset="0"/>
                <a:cs typeface="Gordita" panose="020B0604020202020204" charset="0"/>
              </a:rPr>
              <a:t>Figure 7.3 : </a:t>
            </a:r>
            <a:r>
              <a:rPr lang="en-US" sz="2200" b="1" dirty="0">
                <a:latin typeface="Century" panose="02040604050505020304" pitchFamily="18" charset="0"/>
              </a:rPr>
              <a:t>Unsupervised Sample Validation  using Hierarchical Clustering with 6 candidate genes</a:t>
            </a:r>
            <a:endParaRPr lang="en-US" sz="2200" b="1" dirty="0">
              <a:solidFill>
                <a:srgbClr val="000000"/>
              </a:solidFill>
              <a:latin typeface="Century" panose="02040604050505020304" pitchFamily="18" charset="0"/>
              <a:ea typeface="Gordita"/>
              <a:cs typeface="Gordita" panose="020B0604020202020204" charset="0"/>
              <a:sym typeface="Gordita"/>
            </a:endParaRPr>
          </a:p>
        </p:txBody>
      </p:sp>
      <p:sp>
        <p:nvSpPr>
          <p:cNvPr id="6" name="Freeform 7">
            <a:extLst>
              <a:ext uri="{FF2B5EF4-FFF2-40B4-BE49-F238E27FC236}">
                <a16:creationId xmlns:a16="http://schemas.microsoft.com/office/drawing/2014/main" id="{46C478DC-312B-E82E-6E66-C9BB50CE1FE1}"/>
              </a:ext>
            </a:extLst>
          </p:cNvPr>
          <p:cNvSpPr/>
          <p:nvPr/>
        </p:nvSpPr>
        <p:spPr>
          <a:xfrm>
            <a:off x="0" y="9156945"/>
            <a:ext cx="18592800" cy="1898659"/>
          </a:xfrm>
          <a:custGeom>
            <a:avLst/>
            <a:gdLst/>
            <a:ahLst/>
            <a:cxnLst/>
            <a:rect l="l" t="t" r="r" b="b"/>
            <a:pathLst>
              <a:path w="18592800" h="1898659">
                <a:moveTo>
                  <a:pt x="0" y="0"/>
                </a:moveTo>
                <a:lnTo>
                  <a:pt x="18592800" y="0"/>
                </a:lnTo>
                <a:lnTo>
                  <a:pt x="18592800" y="1898659"/>
                </a:lnTo>
                <a:lnTo>
                  <a:pt x="0" y="1898659"/>
                </a:lnTo>
                <a:lnTo>
                  <a:pt x="0" y="0"/>
                </a:lnTo>
                <a:close/>
              </a:path>
            </a:pathLst>
          </a:custGeom>
          <a:blipFill>
            <a:blip r:embed="rId6">
              <a:extLst>
                <a:ext uri="{96DAC541-7B7A-43D3-8B79-37D633B846F1}">
                  <asvg:svgBlip xmlns:asvg="http://schemas.microsoft.com/office/drawing/2016/SVG/main" r:embed="rId7"/>
                </a:ext>
              </a:extLst>
            </a:blip>
            <a:stretch>
              <a:fillRect l="-7160" r="-7160"/>
            </a:stretch>
          </a:blipFill>
        </p:spPr>
        <p:txBody>
          <a:bodyPr/>
          <a:lstStyle/>
          <a:p>
            <a:endParaRPr lang="en-US"/>
          </a:p>
        </p:txBody>
      </p:sp>
      <p:sp>
        <p:nvSpPr>
          <p:cNvPr id="15" name="TextBox 74">
            <a:extLst>
              <a:ext uri="{FF2B5EF4-FFF2-40B4-BE49-F238E27FC236}">
                <a16:creationId xmlns:a16="http://schemas.microsoft.com/office/drawing/2014/main" id="{675FF129-501C-7399-D86D-AF269379F7CB}"/>
              </a:ext>
            </a:extLst>
          </p:cNvPr>
          <p:cNvSpPr txBox="1"/>
          <p:nvPr/>
        </p:nvSpPr>
        <p:spPr>
          <a:xfrm>
            <a:off x="3724688" y="9369216"/>
            <a:ext cx="10851856" cy="561975"/>
          </a:xfrm>
          <a:prstGeom prst="rect">
            <a:avLst/>
          </a:prstGeom>
        </p:spPr>
        <p:txBody>
          <a:bodyPr lIns="0" tIns="0" rIns="0" bIns="0" rtlCol="0" anchor="t">
            <a:spAutoFit/>
          </a:bodyPr>
          <a:lstStyle/>
          <a:p>
            <a:pPr algn="ctr">
              <a:lnSpc>
                <a:spcPts val="4199"/>
              </a:lnSpc>
            </a:pPr>
            <a:r>
              <a:rPr lang="en-US" sz="2999" dirty="0">
                <a:solidFill>
                  <a:srgbClr val="FFFFFF"/>
                </a:solidFill>
                <a:latin typeface="Avenir"/>
                <a:ea typeface="Avenir"/>
                <a:cs typeface="Avenir"/>
                <a:sym typeface="Avenir"/>
              </a:rPr>
              <a:t>Department Of Computer Science and Engineering, </a:t>
            </a:r>
            <a:r>
              <a:rPr lang="en-US" sz="2999" dirty="0" err="1">
                <a:solidFill>
                  <a:srgbClr val="FFFFFF"/>
                </a:solidFill>
                <a:latin typeface="Avenir"/>
                <a:ea typeface="Avenir"/>
                <a:cs typeface="Avenir"/>
                <a:sym typeface="Avenir"/>
              </a:rPr>
              <a:t>JnU</a:t>
            </a:r>
            <a:endParaRPr lang="en-US" sz="2999" dirty="0">
              <a:solidFill>
                <a:srgbClr val="FFFFFF"/>
              </a:solidFill>
              <a:latin typeface="Avenir"/>
              <a:ea typeface="Avenir"/>
              <a:cs typeface="Avenir"/>
              <a:sym typeface="Avenir"/>
            </a:endParaRPr>
          </a:p>
        </p:txBody>
      </p:sp>
      <p:sp>
        <p:nvSpPr>
          <p:cNvPr id="16" name="TextBox 7">
            <a:extLst>
              <a:ext uri="{FF2B5EF4-FFF2-40B4-BE49-F238E27FC236}">
                <a16:creationId xmlns:a16="http://schemas.microsoft.com/office/drawing/2014/main" id="{DB43E852-BA17-BD89-DF51-7AED06BFF3B0}"/>
              </a:ext>
            </a:extLst>
          </p:cNvPr>
          <p:cNvSpPr txBox="1"/>
          <p:nvPr/>
        </p:nvSpPr>
        <p:spPr>
          <a:xfrm>
            <a:off x="17263085" y="9222325"/>
            <a:ext cx="472928" cy="466538"/>
          </a:xfrm>
          <a:prstGeom prst="rect">
            <a:avLst/>
          </a:prstGeom>
        </p:spPr>
        <p:txBody>
          <a:bodyPr wrap="square" lIns="0" tIns="0" rIns="0" bIns="0" rtlCol="0" anchor="t">
            <a:spAutoFit/>
          </a:bodyPr>
          <a:lstStyle/>
          <a:p>
            <a:pPr algn="r">
              <a:lnSpc>
                <a:spcPts val="4199"/>
              </a:lnSpc>
            </a:pPr>
            <a:r>
              <a:rPr lang="en-US" sz="2000" dirty="0">
                <a:solidFill>
                  <a:srgbClr val="FFFFFF"/>
                </a:solidFill>
                <a:latin typeface="Avenir"/>
                <a:ea typeface="Avenir"/>
                <a:cs typeface="Avenir"/>
                <a:sym typeface="Avenir"/>
              </a:rPr>
              <a:t>27</a:t>
            </a:r>
          </a:p>
        </p:txBody>
      </p:sp>
    </p:spTree>
    <p:extLst>
      <p:ext uri="{BB962C8B-B14F-4D97-AF65-F5344CB8AC3E}">
        <p14:creationId xmlns:p14="http://schemas.microsoft.com/office/powerpoint/2010/main" val="1704238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0D01E4-0BA8-5588-BB1A-230D713193B1}"/>
            </a:ext>
          </a:extLst>
        </p:cNvPr>
        <p:cNvGrpSpPr/>
        <p:nvPr/>
      </p:nvGrpSpPr>
      <p:grpSpPr>
        <a:xfrm>
          <a:off x="0" y="0"/>
          <a:ext cx="0" cy="0"/>
          <a:chOff x="0" y="0"/>
          <a:chExt cx="0" cy="0"/>
        </a:xfrm>
      </p:grpSpPr>
      <p:grpSp>
        <p:nvGrpSpPr>
          <p:cNvPr id="3" name="Group 3">
            <a:extLst>
              <a:ext uri="{FF2B5EF4-FFF2-40B4-BE49-F238E27FC236}">
                <a16:creationId xmlns:a16="http://schemas.microsoft.com/office/drawing/2014/main" id="{A1047FFC-9F31-33D8-8E7E-977B34635975}"/>
              </a:ext>
            </a:extLst>
          </p:cNvPr>
          <p:cNvGrpSpPr/>
          <p:nvPr/>
        </p:nvGrpSpPr>
        <p:grpSpPr>
          <a:xfrm>
            <a:off x="16876500" y="120031"/>
            <a:ext cx="1336138" cy="1336138"/>
            <a:chOff x="0" y="0"/>
            <a:chExt cx="1901571" cy="1901571"/>
          </a:xfrm>
        </p:grpSpPr>
        <p:sp>
          <p:nvSpPr>
            <p:cNvPr id="4" name="Freeform 4">
              <a:extLst>
                <a:ext uri="{FF2B5EF4-FFF2-40B4-BE49-F238E27FC236}">
                  <a16:creationId xmlns:a16="http://schemas.microsoft.com/office/drawing/2014/main" id="{D19B54AC-924D-4D1E-7AA6-137FA8C14400}"/>
                </a:ext>
              </a:extLst>
            </p:cNvPr>
            <p:cNvSpPr/>
            <p:nvPr/>
          </p:nvSpPr>
          <p:spPr>
            <a:xfrm>
              <a:off x="0" y="0"/>
              <a:ext cx="1901571" cy="1901571"/>
            </a:xfrm>
            <a:custGeom>
              <a:avLst/>
              <a:gdLst/>
              <a:ahLst/>
              <a:cxnLst/>
              <a:rect l="l" t="t" r="r" b="b"/>
              <a:pathLst>
                <a:path w="1901571" h="1901571">
                  <a:moveTo>
                    <a:pt x="0" y="0"/>
                  </a:moveTo>
                  <a:lnTo>
                    <a:pt x="1901571" y="0"/>
                  </a:lnTo>
                  <a:lnTo>
                    <a:pt x="1901571" y="1901571"/>
                  </a:lnTo>
                  <a:lnTo>
                    <a:pt x="0" y="1901571"/>
                  </a:lnTo>
                  <a:lnTo>
                    <a:pt x="0" y="0"/>
                  </a:lnTo>
                  <a:close/>
                </a:path>
              </a:pathLst>
            </a:custGeom>
            <a:blipFill>
              <a:blip r:embed="rId2"/>
              <a:stretch>
                <a:fillRect/>
              </a:stretch>
            </a:blipFill>
          </p:spPr>
          <p:txBody>
            <a:bodyPr/>
            <a:lstStyle/>
            <a:p>
              <a:endParaRPr lang="en-US"/>
            </a:p>
          </p:txBody>
        </p:sp>
      </p:grpSp>
      <p:sp>
        <p:nvSpPr>
          <p:cNvPr id="5" name="AutoShape 5">
            <a:extLst>
              <a:ext uri="{FF2B5EF4-FFF2-40B4-BE49-F238E27FC236}">
                <a16:creationId xmlns:a16="http://schemas.microsoft.com/office/drawing/2014/main" id="{6BDF54E8-092A-F0ED-3854-7BD6A184D67C}"/>
              </a:ext>
            </a:extLst>
          </p:cNvPr>
          <p:cNvSpPr/>
          <p:nvPr/>
        </p:nvSpPr>
        <p:spPr>
          <a:xfrm>
            <a:off x="0" y="1677809"/>
            <a:ext cx="18288000" cy="0"/>
          </a:xfrm>
          <a:prstGeom prst="line">
            <a:avLst/>
          </a:prstGeom>
          <a:ln w="66675" cap="flat">
            <a:solidFill>
              <a:srgbClr val="015551"/>
            </a:solidFill>
            <a:prstDash val="solid"/>
            <a:headEnd type="none" w="sm" len="sm"/>
            <a:tailEnd type="none" w="sm" len="sm"/>
          </a:ln>
        </p:spPr>
        <p:txBody>
          <a:bodyPr/>
          <a:lstStyle/>
          <a:p>
            <a:endParaRPr lang="en-US"/>
          </a:p>
        </p:txBody>
      </p:sp>
      <p:sp>
        <p:nvSpPr>
          <p:cNvPr id="12" name="TextBox 12">
            <a:extLst>
              <a:ext uri="{FF2B5EF4-FFF2-40B4-BE49-F238E27FC236}">
                <a16:creationId xmlns:a16="http://schemas.microsoft.com/office/drawing/2014/main" id="{0DA3A696-52F6-0F67-0AA9-1CA004BBBBF1}"/>
              </a:ext>
            </a:extLst>
          </p:cNvPr>
          <p:cNvSpPr txBox="1"/>
          <p:nvPr/>
        </p:nvSpPr>
        <p:spPr>
          <a:xfrm>
            <a:off x="2743200" y="8229894"/>
            <a:ext cx="11153218" cy="368627"/>
          </a:xfrm>
          <a:prstGeom prst="rect">
            <a:avLst/>
          </a:prstGeom>
        </p:spPr>
        <p:txBody>
          <a:bodyPr wrap="square" lIns="0" tIns="0" rIns="0" bIns="0" rtlCol="0" anchor="t">
            <a:spAutoFit/>
          </a:bodyPr>
          <a:lstStyle/>
          <a:p>
            <a:pPr algn="ctr">
              <a:lnSpc>
                <a:spcPts val="3188"/>
              </a:lnSpc>
              <a:spcBef>
                <a:spcPct val="0"/>
              </a:spcBef>
            </a:pPr>
            <a:r>
              <a:rPr lang="en-US" sz="2200" b="1" dirty="0">
                <a:latin typeface="Century" panose="02040604050505020304" pitchFamily="18" charset="0"/>
                <a:cs typeface="Gordita" panose="020B0604020202020204" charset="0"/>
              </a:rPr>
              <a:t>Figure 7.4 :  Violin plot differences in 22 types of immune cells</a:t>
            </a:r>
            <a:endParaRPr lang="en-US" sz="2200" b="1" dirty="0">
              <a:solidFill>
                <a:srgbClr val="000000"/>
              </a:solidFill>
              <a:latin typeface="Century" panose="02040604050505020304" pitchFamily="18" charset="0"/>
              <a:ea typeface="Gordita"/>
              <a:cs typeface="Gordita" panose="020B0604020202020204" charset="0"/>
              <a:sym typeface="Gordita"/>
            </a:endParaRPr>
          </a:p>
        </p:txBody>
      </p:sp>
      <p:sp>
        <p:nvSpPr>
          <p:cNvPr id="10" name="TextBox 9">
            <a:extLst>
              <a:ext uri="{FF2B5EF4-FFF2-40B4-BE49-F238E27FC236}">
                <a16:creationId xmlns:a16="http://schemas.microsoft.com/office/drawing/2014/main" id="{7E2175C4-EBFD-7817-5CE5-6B0E59053142}"/>
              </a:ext>
            </a:extLst>
          </p:cNvPr>
          <p:cNvSpPr txBox="1"/>
          <p:nvPr/>
        </p:nvSpPr>
        <p:spPr>
          <a:xfrm>
            <a:off x="1524000" y="463468"/>
            <a:ext cx="14859000" cy="919611"/>
          </a:xfrm>
          <a:prstGeom prst="rect">
            <a:avLst/>
          </a:prstGeom>
        </p:spPr>
        <p:txBody>
          <a:bodyPr wrap="square" lIns="0" tIns="0" rIns="0" bIns="0" rtlCol="0" anchor="t">
            <a:spAutoFit/>
          </a:bodyPr>
          <a:lstStyle/>
          <a:p>
            <a:pPr algn="ctr">
              <a:lnSpc>
                <a:spcPts val="7729"/>
              </a:lnSpc>
            </a:pPr>
            <a:r>
              <a:rPr lang="en-US" sz="5560" b="1" dirty="0">
                <a:latin typeface="Comic Sans MS" panose="030F0702030302020204" pitchFamily="66" charset="0"/>
              </a:rPr>
              <a:t>Immune</a:t>
            </a:r>
            <a:r>
              <a:rPr lang="en-US" sz="4800" b="1" dirty="0">
                <a:latin typeface="Comic Sans MS" panose="030F0702030302020204" pitchFamily="66" charset="0"/>
              </a:rPr>
              <a:t> Infiltration Analysis</a:t>
            </a:r>
            <a:endParaRPr lang="en-US" sz="4800" b="1" dirty="0">
              <a:solidFill>
                <a:srgbClr val="000000"/>
              </a:solidFill>
              <a:latin typeface="Comic Sans MS" panose="030F0702030302020204" pitchFamily="66" charset="0"/>
              <a:ea typeface="Gordita Bold"/>
              <a:cs typeface="Gordita Bold"/>
              <a:sym typeface="Gordita Bold"/>
            </a:endParaRPr>
          </a:p>
        </p:txBody>
      </p:sp>
      <p:pic>
        <p:nvPicPr>
          <p:cNvPr id="15" name="Picture 14">
            <a:extLst>
              <a:ext uri="{FF2B5EF4-FFF2-40B4-BE49-F238E27FC236}">
                <a16:creationId xmlns:a16="http://schemas.microsoft.com/office/drawing/2014/main" id="{2818EB1A-87EC-1989-5CAB-62F0A0986E2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52800" y="2049878"/>
            <a:ext cx="11933903" cy="6187243"/>
          </a:xfrm>
          <a:prstGeom prst="rect">
            <a:avLst/>
          </a:prstGeom>
        </p:spPr>
      </p:pic>
      <p:sp>
        <p:nvSpPr>
          <p:cNvPr id="6" name="Freeform 7">
            <a:extLst>
              <a:ext uri="{FF2B5EF4-FFF2-40B4-BE49-F238E27FC236}">
                <a16:creationId xmlns:a16="http://schemas.microsoft.com/office/drawing/2014/main" id="{98E7E38A-46C0-B9C5-3101-95F59BEE4325}"/>
              </a:ext>
            </a:extLst>
          </p:cNvPr>
          <p:cNvSpPr/>
          <p:nvPr/>
        </p:nvSpPr>
        <p:spPr>
          <a:xfrm>
            <a:off x="0" y="9156945"/>
            <a:ext cx="18592800" cy="1898659"/>
          </a:xfrm>
          <a:custGeom>
            <a:avLst/>
            <a:gdLst/>
            <a:ahLst/>
            <a:cxnLst/>
            <a:rect l="l" t="t" r="r" b="b"/>
            <a:pathLst>
              <a:path w="18592800" h="1898659">
                <a:moveTo>
                  <a:pt x="0" y="0"/>
                </a:moveTo>
                <a:lnTo>
                  <a:pt x="18592800" y="0"/>
                </a:lnTo>
                <a:lnTo>
                  <a:pt x="18592800" y="1898659"/>
                </a:lnTo>
                <a:lnTo>
                  <a:pt x="0" y="1898659"/>
                </a:lnTo>
                <a:lnTo>
                  <a:pt x="0" y="0"/>
                </a:lnTo>
                <a:close/>
              </a:path>
            </a:pathLst>
          </a:custGeom>
          <a:blipFill>
            <a:blip r:embed="rId4">
              <a:extLst>
                <a:ext uri="{96DAC541-7B7A-43D3-8B79-37D633B846F1}">
                  <asvg:svgBlip xmlns:asvg="http://schemas.microsoft.com/office/drawing/2016/SVG/main" r:embed="rId5"/>
                </a:ext>
              </a:extLst>
            </a:blip>
            <a:stretch>
              <a:fillRect l="-7160" r="-7160"/>
            </a:stretch>
          </a:blipFill>
        </p:spPr>
        <p:txBody>
          <a:bodyPr/>
          <a:lstStyle/>
          <a:p>
            <a:endParaRPr lang="en-US"/>
          </a:p>
        </p:txBody>
      </p:sp>
      <p:sp>
        <p:nvSpPr>
          <p:cNvPr id="7" name="TextBox 74">
            <a:extLst>
              <a:ext uri="{FF2B5EF4-FFF2-40B4-BE49-F238E27FC236}">
                <a16:creationId xmlns:a16="http://schemas.microsoft.com/office/drawing/2014/main" id="{24C69CA8-C736-17A6-DBED-CBCC4DEE25F0}"/>
              </a:ext>
            </a:extLst>
          </p:cNvPr>
          <p:cNvSpPr txBox="1"/>
          <p:nvPr/>
        </p:nvSpPr>
        <p:spPr>
          <a:xfrm>
            <a:off x="3724688" y="9369216"/>
            <a:ext cx="10851856" cy="561975"/>
          </a:xfrm>
          <a:prstGeom prst="rect">
            <a:avLst/>
          </a:prstGeom>
        </p:spPr>
        <p:txBody>
          <a:bodyPr lIns="0" tIns="0" rIns="0" bIns="0" rtlCol="0" anchor="t">
            <a:spAutoFit/>
          </a:bodyPr>
          <a:lstStyle/>
          <a:p>
            <a:pPr algn="ctr">
              <a:lnSpc>
                <a:spcPts val="4199"/>
              </a:lnSpc>
            </a:pPr>
            <a:r>
              <a:rPr lang="en-US" sz="2999" dirty="0">
                <a:solidFill>
                  <a:srgbClr val="FFFFFF"/>
                </a:solidFill>
                <a:latin typeface="Avenir"/>
                <a:ea typeface="Avenir"/>
                <a:cs typeface="Avenir"/>
                <a:sym typeface="Avenir"/>
              </a:rPr>
              <a:t>Department Of Computer Science and Engineering, </a:t>
            </a:r>
            <a:r>
              <a:rPr lang="en-US" sz="2999" dirty="0" err="1">
                <a:solidFill>
                  <a:srgbClr val="FFFFFF"/>
                </a:solidFill>
                <a:latin typeface="Avenir"/>
                <a:ea typeface="Avenir"/>
                <a:cs typeface="Avenir"/>
                <a:sym typeface="Avenir"/>
              </a:rPr>
              <a:t>JnU</a:t>
            </a:r>
            <a:endParaRPr lang="en-US" sz="2999" dirty="0">
              <a:solidFill>
                <a:srgbClr val="FFFFFF"/>
              </a:solidFill>
              <a:latin typeface="Avenir"/>
              <a:ea typeface="Avenir"/>
              <a:cs typeface="Avenir"/>
              <a:sym typeface="Avenir"/>
            </a:endParaRPr>
          </a:p>
        </p:txBody>
      </p:sp>
      <p:sp>
        <p:nvSpPr>
          <p:cNvPr id="9" name="TextBox 7">
            <a:extLst>
              <a:ext uri="{FF2B5EF4-FFF2-40B4-BE49-F238E27FC236}">
                <a16:creationId xmlns:a16="http://schemas.microsoft.com/office/drawing/2014/main" id="{405B2225-F384-EAF3-25EB-2CA4506E429C}"/>
              </a:ext>
            </a:extLst>
          </p:cNvPr>
          <p:cNvSpPr txBox="1"/>
          <p:nvPr/>
        </p:nvSpPr>
        <p:spPr>
          <a:xfrm>
            <a:off x="17263085" y="9222325"/>
            <a:ext cx="472928" cy="466538"/>
          </a:xfrm>
          <a:prstGeom prst="rect">
            <a:avLst/>
          </a:prstGeom>
        </p:spPr>
        <p:txBody>
          <a:bodyPr wrap="square" lIns="0" tIns="0" rIns="0" bIns="0" rtlCol="0" anchor="t">
            <a:spAutoFit/>
          </a:bodyPr>
          <a:lstStyle/>
          <a:p>
            <a:pPr algn="r">
              <a:lnSpc>
                <a:spcPts val="4199"/>
              </a:lnSpc>
            </a:pPr>
            <a:r>
              <a:rPr lang="en-US" sz="2000" dirty="0">
                <a:solidFill>
                  <a:srgbClr val="FFFFFF"/>
                </a:solidFill>
                <a:latin typeface="Avenir"/>
                <a:ea typeface="Avenir"/>
                <a:cs typeface="Avenir"/>
                <a:sym typeface="Avenir"/>
              </a:rPr>
              <a:t>28</a:t>
            </a:r>
          </a:p>
        </p:txBody>
      </p:sp>
    </p:spTree>
    <p:extLst>
      <p:ext uri="{BB962C8B-B14F-4D97-AF65-F5344CB8AC3E}">
        <p14:creationId xmlns:p14="http://schemas.microsoft.com/office/powerpoint/2010/main" val="277094424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48A766-0E7E-9E16-51FE-733DAFA92F97}"/>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D9BB3750-CF4D-23A8-5F0E-223660E7F38A}"/>
              </a:ext>
            </a:extLst>
          </p:cNvPr>
          <p:cNvSpPr/>
          <p:nvPr/>
        </p:nvSpPr>
        <p:spPr>
          <a:xfrm>
            <a:off x="-152400" y="9004545"/>
            <a:ext cx="18592800" cy="1898659"/>
          </a:xfrm>
          <a:custGeom>
            <a:avLst/>
            <a:gdLst/>
            <a:ahLst/>
            <a:cxnLst/>
            <a:rect l="l" t="t" r="r" b="b"/>
            <a:pathLst>
              <a:path w="18592800" h="1898659">
                <a:moveTo>
                  <a:pt x="0" y="0"/>
                </a:moveTo>
                <a:lnTo>
                  <a:pt x="18592800" y="0"/>
                </a:lnTo>
                <a:lnTo>
                  <a:pt x="18592800" y="1898659"/>
                </a:lnTo>
                <a:lnTo>
                  <a:pt x="0" y="1898659"/>
                </a:lnTo>
                <a:lnTo>
                  <a:pt x="0" y="0"/>
                </a:lnTo>
                <a:close/>
              </a:path>
            </a:pathLst>
          </a:custGeom>
          <a:blipFill>
            <a:blip r:embed="rId2">
              <a:extLst>
                <a:ext uri="{96DAC541-7B7A-43D3-8B79-37D633B846F1}">
                  <asvg:svgBlip xmlns:asvg="http://schemas.microsoft.com/office/drawing/2016/SVG/main" r:embed="rId3"/>
                </a:ext>
              </a:extLst>
            </a:blip>
            <a:stretch>
              <a:fillRect l="-7160" r="-7160"/>
            </a:stretch>
          </a:blipFill>
        </p:spPr>
        <p:txBody>
          <a:bodyPr/>
          <a:lstStyle/>
          <a:p>
            <a:endParaRPr lang="en-US"/>
          </a:p>
        </p:txBody>
      </p:sp>
      <p:grpSp>
        <p:nvGrpSpPr>
          <p:cNvPr id="3" name="Group 3">
            <a:extLst>
              <a:ext uri="{FF2B5EF4-FFF2-40B4-BE49-F238E27FC236}">
                <a16:creationId xmlns:a16="http://schemas.microsoft.com/office/drawing/2014/main" id="{3AA52F9B-5384-A2E5-C66B-F5DC3870BAE9}"/>
              </a:ext>
            </a:extLst>
          </p:cNvPr>
          <p:cNvGrpSpPr/>
          <p:nvPr/>
        </p:nvGrpSpPr>
        <p:grpSpPr>
          <a:xfrm>
            <a:off x="16876500" y="120031"/>
            <a:ext cx="1336138" cy="1336138"/>
            <a:chOff x="0" y="0"/>
            <a:chExt cx="1901571" cy="1901571"/>
          </a:xfrm>
        </p:grpSpPr>
        <p:sp>
          <p:nvSpPr>
            <p:cNvPr id="4" name="Freeform 4">
              <a:extLst>
                <a:ext uri="{FF2B5EF4-FFF2-40B4-BE49-F238E27FC236}">
                  <a16:creationId xmlns:a16="http://schemas.microsoft.com/office/drawing/2014/main" id="{1F23CD23-206A-9939-22B3-53284BBE2B7B}"/>
                </a:ext>
              </a:extLst>
            </p:cNvPr>
            <p:cNvSpPr/>
            <p:nvPr/>
          </p:nvSpPr>
          <p:spPr>
            <a:xfrm>
              <a:off x="0" y="0"/>
              <a:ext cx="1901571" cy="1901571"/>
            </a:xfrm>
            <a:custGeom>
              <a:avLst/>
              <a:gdLst/>
              <a:ahLst/>
              <a:cxnLst/>
              <a:rect l="l" t="t" r="r" b="b"/>
              <a:pathLst>
                <a:path w="1901571" h="1901571">
                  <a:moveTo>
                    <a:pt x="0" y="0"/>
                  </a:moveTo>
                  <a:lnTo>
                    <a:pt x="1901571" y="0"/>
                  </a:lnTo>
                  <a:lnTo>
                    <a:pt x="1901571" y="1901571"/>
                  </a:lnTo>
                  <a:lnTo>
                    <a:pt x="0" y="1901571"/>
                  </a:lnTo>
                  <a:lnTo>
                    <a:pt x="0" y="0"/>
                  </a:lnTo>
                  <a:close/>
                </a:path>
              </a:pathLst>
            </a:custGeom>
            <a:blipFill>
              <a:blip r:embed="rId4"/>
              <a:stretch>
                <a:fillRect/>
              </a:stretch>
            </a:blipFill>
          </p:spPr>
          <p:txBody>
            <a:bodyPr/>
            <a:lstStyle/>
            <a:p>
              <a:endParaRPr lang="en-US"/>
            </a:p>
          </p:txBody>
        </p:sp>
      </p:grpSp>
      <p:sp>
        <p:nvSpPr>
          <p:cNvPr id="5" name="AutoShape 5">
            <a:extLst>
              <a:ext uri="{FF2B5EF4-FFF2-40B4-BE49-F238E27FC236}">
                <a16:creationId xmlns:a16="http://schemas.microsoft.com/office/drawing/2014/main" id="{4F87FC07-5346-1B62-54BF-D2ABDEB8B91C}"/>
              </a:ext>
            </a:extLst>
          </p:cNvPr>
          <p:cNvSpPr/>
          <p:nvPr/>
        </p:nvSpPr>
        <p:spPr>
          <a:xfrm>
            <a:off x="0" y="1677809"/>
            <a:ext cx="18288000" cy="0"/>
          </a:xfrm>
          <a:prstGeom prst="line">
            <a:avLst/>
          </a:prstGeom>
          <a:ln w="66675" cap="flat">
            <a:solidFill>
              <a:srgbClr val="015551"/>
            </a:solidFill>
            <a:prstDash val="solid"/>
            <a:headEnd type="none" w="sm" len="sm"/>
            <a:tailEnd type="none" w="sm" len="sm"/>
          </a:ln>
        </p:spPr>
        <p:txBody>
          <a:bodyPr/>
          <a:lstStyle/>
          <a:p>
            <a:endParaRPr lang="en-US"/>
          </a:p>
        </p:txBody>
      </p:sp>
      <p:sp>
        <p:nvSpPr>
          <p:cNvPr id="8" name="TextBox 8">
            <a:extLst>
              <a:ext uri="{FF2B5EF4-FFF2-40B4-BE49-F238E27FC236}">
                <a16:creationId xmlns:a16="http://schemas.microsoft.com/office/drawing/2014/main" id="{4C4700C0-EC69-2984-B356-3B39C939D9C1}"/>
              </a:ext>
            </a:extLst>
          </p:cNvPr>
          <p:cNvSpPr txBox="1"/>
          <p:nvPr/>
        </p:nvSpPr>
        <p:spPr>
          <a:xfrm>
            <a:off x="3718072" y="9391899"/>
            <a:ext cx="10851856" cy="561975"/>
          </a:xfrm>
          <a:prstGeom prst="rect">
            <a:avLst/>
          </a:prstGeom>
        </p:spPr>
        <p:txBody>
          <a:bodyPr lIns="0" tIns="0" rIns="0" bIns="0" rtlCol="0" anchor="t">
            <a:spAutoFit/>
          </a:bodyPr>
          <a:lstStyle/>
          <a:p>
            <a:pPr algn="ctr">
              <a:lnSpc>
                <a:spcPts val="4199"/>
              </a:lnSpc>
            </a:pPr>
            <a:r>
              <a:rPr lang="en-US" sz="2999">
                <a:solidFill>
                  <a:srgbClr val="FFFFFF"/>
                </a:solidFill>
                <a:latin typeface="Avenir"/>
                <a:ea typeface="Avenir"/>
                <a:cs typeface="Avenir"/>
                <a:sym typeface="Avenir"/>
              </a:rPr>
              <a:t>Department Of Computer Science and Engineering, JnU</a:t>
            </a:r>
          </a:p>
        </p:txBody>
      </p:sp>
      <p:sp>
        <p:nvSpPr>
          <p:cNvPr id="12" name="TextBox 12">
            <a:extLst>
              <a:ext uri="{FF2B5EF4-FFF2-40B4-BE49-F238E27FC236}">
                <a16:creationId xmlns:a16="http://schemas.microsoft.com/office/drawing/2014/main" id="{286E2124-5DC5-0649-FA45-3002841A9C41}"/>
              </a:ext>
            </a:extLst>
          </p:cNvPr>
          <p:cNvSpPr txBox="1"/>
          <p:nvPr/>
        </p:nvSpPr>
        <p:spPr>
          <a:xfrm>
            <a:off x="2895600" y="8411383"/>
            <a:ext cx="11371950" cy="375680"/>
          </a:xfrm>
          <a:prstGeom prst="rect">
            <a:avLst/>
          </a:prstGeom>
        </p:spPr>
        <p:txBody>
          <a:bodyPr wrap="square" lIns="0" tIns="0" rIns="0" bIns="0" rtlCol="0" anchor="t">
            <a:spAutoFit/>
          </a:bodyPr>
          <a:lstStyle/>
          <a:p>
            <a:pPr algn="ctr">
              <a:lnSpc>
                <a:spcPts val="3188"/>
              </a:lnSpc>
              <a:spcBef>
                <a:spcPct val="0"/>
              </a:spcBef>
            </a:pPr>
            <a:r>
              <a:rPr lang="en-US" sz="2200" b="1" dirty="0">
                <a:latin typeface="Century" panose="02040604050505020304" pitchFamily="18" charset="0"/>
                <a:cs typeface="Gordita" panose="020B0604020202020204" charset="0"/>
              </a:rPr>
              <a:t>Figure 7.5 : Correlation between 6 diagnostic genes and immune cells (part-1)</a:t>
            </a:r>
            <a:endParaRPr lang="en-US" sz="2200" b="1" dirty="0">
              <a:solidFill>
                <a:srgbClr val="000000"/>
              </a:solidFill>
              <a:latin typeface="Century" panose="02040604050505020304" pitchFamily="18" charset="0"/>
              <a:ea typeface="Gordita"/>
              <a:cs typeface="Gordita" panose="020B0604020202020204" charset="0"/>
              <a:sym typeface="Gordita"/>
            </a:endParaRPr>
          </a:p>
        </p:txBody>
      </p:sp>
      <p:sp>
        <p:nvSpPr>
          <p:cNvPr id="13" name="TextBox 7">
            <a:extLst>
              <a:ext uri="{FF2B5EF4-FFF2-40B4-BE49-F238E27FC236}">
                <a16:creationId xmlns:a16="http://schemas.microsoft.com/office/drawing/2014/main" id="{6EB4E5DC-6C76-10F0-29A1-099BEB69BD99}"/>
              </a:ext>
            </a:extLst>
          </p:cNvPr>
          <p:cNvSpPr txBox="1"/>
          <p:nvPr/>
        </p:nvSpPr>
        <p:spPr>
          <a:xfrm>
            <a:off x="17263085" y="9222325"/>
            <a:ext cx="472928" cy="466538"/>
          </a:xfrm>
          <a:prstGeom prst="rect">
            <a:avLst/>
          </a:prstGeom>
        </p:spPr>
        <p:txBody>
          <a:bodyPr wrap="square" lIns="0" tIns="0" rIns="0" bIns="0" rtlCol="0" anchor="t">
            <a:spAutoFit/>
          </a:bodyPr>
          <a:lstStyle/>
          <a:p>
            <a:pPr algn="r">
              <a:lnSpc>
                <a:spcPts val="4199"/>
              </a:lnSpc>
            </a:pPr>
            <a:r>
              <a:rPr lang="en-US" sz="2000" dirty="0">
                <a:solidFill>
                  <a:srgbClr val="FFFFFF"/>
                </a:solidFill>
                <a:latin typeface="Avenir"/>
                <a:ea typeface="Avenir"/>
                <a:cs typeface="Avenir"/>
                <a:sym typeface="Avenir"/>
              </a:rPr>
              <a:t>29</a:t>
            </a:r>
          </a:p>
        </p:txBody>
      </p:sp>
      <p:sp>
        <p:nvSpPr>
          <p:cNvPr id="10" name="TextBox 9">
            <a:extLst>
              <a:ext uri="{FF2B5EF4-FFF2-40B4-BE49-F238E27FC236}">
                <a16:creationId xmlns:a16="http://schemas.microsoft.com/office/drawing/2014/main" id="{09847B38-E4E3-EBEE-596A-D81C475D9722}"/>
              </a:ext>
            </a:extLst>
          </p:cNvPr>
          <p:cNvSpPr txBox="1"/>
          <p:nvPr/>
        </p:nvSpPr>
        <p:spPr>
          <a:xfrm>
            <a:off x="956285" y="463468"/>
            <a:ext cx="16306800" cy="912237"/>
          </a:xfrm>
          <a:prstGeom prst="rect">
            <a:avLst/>
          </a:prstGeom>
        </p:spPr>
        <p:txBody>
          <a:bodyPr wrap="square" lIns="0" tIns="0" rIns="0" bIns="0" rtlCol="0" anchor="t">
            <a:spAutoFit/>
          </a:bodyPr>
          <a:lstStyle/>
          <a:p>
            <a:pPr algn="ctr">
              <a:lnSpc>
                <a:spcPts val="7729"/>
              </a:lnSpc>
            </a:pPr>
            <a:r>
              <a:rPr lang="en-US" sz="5560" b="1" dirty="0">
                <a:latin typeface="Comic Sans MS" panose="030F0702030302020204" pitchFamily="66" charset="0"/>
              </a:rPr>
              <a:t>Immune Infiltration Analysis</a:t>
            </a:r>
            <a:r>
              <a:rPr lang="en-US" sz="5560" b="1" dirty="0">
                <a:solidFill>
                  <a:srgbClr val="000000"/>
                </a:solidFill>
                <a:latin typeface="Comic Sans MS" panose="030F0702030302020204" pitchFamily="66" charset="0"/>
                <a:ea typeface="Gordita Bold"/>
                <a:cs typeface="Gordita Bold"/>
                <a:sym typeface="Gordita Bold"/>
              </a:rPr>
              <a:t> (cont..)</a:t>
            </a:r>
          </a:p>
        </p:txBody>
      </p:sp>
      <p:pic>
        <p:nvPicPr>
          <p:cNvPr id="7" name="Picture 6">
            <a:extLst>
              <a:ext uri="{FF2B5EF4-FFF2-40B4-BE49-F238E27FC236}">
                <a16:creationId xmlns:a16="http://schemas.microsoft.com/office/drawing/2014/main" id="{E3D4E82E-CF24-8EC0-ED70-F5AC608A625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56420" y="2065164"/>
            <a:ext cx="5510980" cy="5910798"/>
          </a:xfrm>
          <a:prstGeom prst="rect">
            <a:avLst/>
          </a:prstGeom>
        </p:spPr>
      </p:pic>
      <p:pic>
        <p:nvPicPr>
          <p:cNvPr id="11" name="Picture 10">
            <a:extLst>
              <a:ext uri="{FF2B5EF4-FFF2-40B4-BE49-F238E27FC236}">
                <a16:creationId xmlns:a16="http://schemas.microsoft.com/office/drawing/2014/main" id="{62292CB0-5EEF-E48F-D1E0-06C577E2C2E0}"/>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282123" y="2079986"/>
            <a:ext cx="5510980" cy="5910798"/>
          </a:xfrm>
          <a:prstGeom prst="rect">
            <a:avLst/>
          </a:prstGeom>
        </p:spPr>
      </p:pic>
      <p:pic>
        <p:nvPicPr>
          <p:cNvPr id="14" name="Picture 13">
            <a:extLst>
              <a:ext uri="{FF2B5EF4-FFF2-40B4-BE49-F238E27FC236}">
                <a16:creationId xmlns:a16="http://schemas.microsoft.com/office/drawing/2014/main" id="{DD17CFC5-7761-E557-C030-4C3B642294E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2207826" y="2065164"/>
            <a:ext cx="5510981" cy="5910798"/>
          </a:xfrm>
          <a:prstGeom prst="rect">
            <a:avLst/>
          </a:prstGeom>
        </p:spPr>
      </p:pic>
    </p:spTree>
    <p:extLst>
      <p:ext uri="{BB962C8B-B14F-4D97-AF65-F5344CB8AC3E}">
        <p14:creationId xmlns:p14="http://schemas.microsoft.com/office/powerpoint/2010/main" val="41912165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4"/>
          <p:cNvSpPr/>
          <p:nvPr/>
        </p:nvSpPr>
        <p:spPr>
          <a:xfrm>
            <a:off x="-152400" y="9004545"/>
            <a:ext cx="18592800" cy="1898659"/>
          </a:xfrm>
          <a:custGeom>
            <a:avLst/>
            <a:gdLst/>
            <a:ahLst/>
            <a:cxnLst/>
            <a:rect l="l" t="t" r="r" b="b"/>
            <a:pathLst>
              <a:path w="18592800" h="1898659">
                <a:moveTo>
                  <a:pt x="0" y="0"/>
                </a:moveTo>
                <a:lnTo>
                  <a:pt x="18592800" y="0"/>
                </a:lnTo>
                <a:lnTo>
                  <a:pt x="18592800" y="1898659"/>
                </a:lnTo>
                <a:lnTo>
                  <a:pt x="0" y="1898659"/>
                </a:lnTo>
                <a:lnTo>
                  <a:pt x="0" y="0"/>
                </a:lnTo>
                <a:close/>
              </a:path>
            </a:pathLst>
          </a:custGeom>
          <a:blipFill>
            <a:blip r:embed="rId2">
              <a:extLst>
                <a:ext uri="{96DAC541-7B7A-43D3-8B79-37D633B846F1}">
                  <asvg:svgBlip xmlns:asvg="http://schemas.microsoft.com/office/drawing/2016/SVG/main" r:embed="rId3"/>
                </a:ext>
              </a:extLst>
            </a:blip>
            <a:stretch>
              <a:fillRect l="-7160" r="-7160"/>
            </a:stretch>
          </a:blipFill>
        </p:spPr>
        <p:txBody>
          <a:bodyPr/>
          <a:lstStyle/>
          <a:p>
            <a:endParaRPr lang="en-US"/>
          </a:p>
        </p:txBody>
      </p:sp>
      <p:grpSp>
        <p:nvGrpSpPr>
          <p:cNvPr id="5" name="Group 5"/>
          <p:cNvGrpSpPr/>
          <p:nvPr/>
        </p:nvGrpSpPr>
        <p:grpSpPr>
          <a:xfrm>
            <a:off x="16876500" y="120031"/>
            <a:ext cx="1336138" cy="1336138"/>
            <a:chOff x="0" y="0"/>
            <a:chExt cx="1901571" cy="1901571"/>
          </a:xfrm>
        </p:grpSpPr>
        <p:sp>
          <p:nvSpPr>
            <p:cNvPr id="6" name="Freeform 6"/>
            <p:cNvSpPr/>
            <p:nvPr/>
          </p:nvSpPr>
          <p:spPr>
            <a:xfrm>
              <a:off x="0" y="0"/>
              <a:ext cx="1901571" cy="1901571"/>
            </a:xfrm>
            <a:custGeom>
              <a:avLst/>
              <a:gdLst/>
              <a:ahLst/>
              <a:cxnLst/>
              <a:rect l="l" t="t" r="r" b="b"/>
              <a:pathLst>
                <a:path w="1901571" h="1901571">
                  <a:moveTo>
                    <a:pt x="0" y="0"/>
                  </a:moveTo>
                  <a:lnTo>
                    <a:pt x="1901571" y="0"/>
                  </a:lnTo>
                  <a:lnTo>
                    <a:pt x="1901571" y="1901571"/>
                  </a:lnTo>
                  <a:lnTo>
                    <a:pt x="0" y="1901571"/>
                  </a:lnTo>
                  <a:lnTo>
                    <a:pt x="0" y="0"/>
                  </a:lnTo>
                  <a:close/>
                </a:path>
              </a:pathLst>
            </a:custGeom>
            <a:blipFill>
              <a:blip r:embed="rId4"/>
              <a:stretch>
                <a:fillRect/>
              </a:stretch>
            </a:blipFill>
          </p:spPr>
          <p:txBody>
            <a:bodyPr/>
            <a:lstStyle/>
            <a:p>
              <a:endParaRPr lang="en-US"/>
            </a:p>
          </p:txBody>
        </p:sp>
      </p:grpSp>
      <p:sp>
        <p:nvSpPr>
          <p:cNvPr id="7" name="AutoShape 7"/>
          <p:cNvSpPr/>
          <p:nvPr/>
        </p:nvSpPr>
        <p:spPr>
          <a:xfrm>
            <a:off x="0" y="1677809"/>
            <a:ext cx="18288000" cy="0"/>
          </a:xfrm>
          <a:prstGeom prst="line">
            <a:avLst/>
          </a:prstGeom>
          <a:ln w="66675" cap="flat">
            <a:solidFill>
              <a:srgbClr val="015551"/>
            </a:solidFill>
            <a:prstDash val="solid"/>
            <a:headEnd type="none" w="sm" len="sm"/>
            <a:tailEnd type="none" w="sm" len="sm"/>
          </a:ln>
        </p:spPr>
        <p:txBody>
          <a:bodyPr/>
          <a:lstStyle/>
          <a:p>
            <a:endParaRPr lang="en-US"/>
          </a:p>
        </p:txBody>
      </p:sp>
      <p:sp>
        <p:nvSpPr>
          <p:cNvPr id="8" name="TextBox 8"/>
          <p:cNvSpPr txBox="1"/>
          <p:nvPr/>
        </p:nvSpPr>
        <p:spPr>
          <a:xfrm>
            <a:off x="3718072" y="9391899"/>
            <a:ext cx="10851856" cy="561975"/>
          </a:xfrm>
          <a:prstGeom prst="rect">
            <a:avLst/>
          </a:prstGeom>
        </p:spPr>
        <p:txBody>
          <a:bodyPr lIns="0" tIns="0" rIns="0" bIns="0" rtlCol="0" anchor="t">
            <a:spAutoFit/>
          </a:bodyPr>
          <a:lstStyle/>
          <a:p>
            <a:pPr algn="ctr">
              <a:lnSpc>
                <a:spcPts val="4199"/>
              </a:lnSpc>
            </a:pPr>
            <a:r>
              <a:rPr lang="en-US" sz="2999">
                <a:solidFill>
                  <a:srgbClr val="FFFFFF"/>
                </a:solidFill>
                <a:latin typeface="Avenir"/>
                <a:ea typeface="Avenir"/>
                <a:cs typeface="Avenir"/>
                <a:sym typeface="Avenir"/>
              </a:rPr>
              <a:t>Department Of Computer Science and Engineering, JnU</a:t>
            </a:r>
          </a:p>
        </p:txBody>
      </p:sp>
      <p:sp>
        <p:nvSpPr>
          <p:cNvPr id="9" name="TextBox 9"/>
          <p:cNvSpPr txBox="1"/>
          <p:nvPr/>
        </p:nvSpPr>
        <p:spPr>
          <a:xfrm>
            <a:off x="6474997" y="393592"/>
            <a:ext cx="5338006" cy="949940"/>
          </a:xfrm>
          <a:prstGeom prst="rect">
            <a:avLst/>
          </a:prstGeom>
        </p:spPr>
        <p:txBody>
          <a:bodyPr lIns="0" tIns="0" rIns="0" bIns="0" rtlCol="0" anchor="t">
            <a:spAutoFit/>
          </a:bodyPr>
          <a:lstStyle/>
          <a:p>
            <a:pPr algn="ctr">
              <a:lnSpc>
                <a:spcPts val="7729"/>
              </a:lnSpc>
            </a:pPr>
            <a:r>
              <a:rPr lang="en-US" sz="5560" b="1" dirty="0">
                <a:solidFill>
                  <a:srgbClr val="000000"/>
                </a:solidFill>
                <a:latin typeface="Comic Sans MS" panose="030F0702030302020204" pitchFamily="66" charset="0"/>
                <a:ea typeface="Gordita Bold"/>
                <a:cs typeface="Gordita Bold"/>
                <a:sym typeface="Gordita Bold"/>
              </a:rPr>
              <a:t>Introduction</a:t>
            </a:r>
          </a:p>
        </p:txBody>
      </p:sp>
      <p:sp>
        <p:nvSpPr>
          <p:cNvPr id="10" name="TextBox 10"/>
          <p:cNvSpPr txBox="1"/>
          <p:nvPr/>
        </p:nvSpPr>
        <p:spPr>
          <a:xfrm>
            <a:off x="685800" y="2812923"/>
            <a:ext cx="7211266" cy="2280048"/>
          </a:xfrm>
          <a:prstGeom prst="rect">
            <a:avLst/>
          </a:prstGeom>
        </p:spPr>
        <p:txBody>
          <a:bodyPr lIns="0" tIns="0" rIns="0" bIns="0" rtlCol="0" anchor="t">
            <a:spAutoFit/>
          </a:bodyPr>
          <a:lstStyle/>
          <a:p>
            <a:pPr marL="539749" lvl="1" indent="-269875" algn="just">
              <a:lnSpc>
                <a:spcPts val="4649"/>
              </a:lnSpc>
              <a:buFont typeface="Arial"/>
              <a:buChar char="•"/>
            </a:pPr>
            <a:r>
              <a:rPr lang="en-US" sz="2000" dirty="0">
                <a:solidFill>
                  <a:srgbClr val="000000"/>
                </a:solidFill>
                <a:latin typeface="Gordita"/>
                <a:ea typeface="Gordita"/>
                <a:cs typeface="Gordita"/>
                <a:sym typeface="Gordita"/>
              </a:rPr>
              <a:t>Colorectal cancer (CRC), also known as bowel cancer, colon cancer, or rectal cancer, is the development of cancer from the colon or rectum (parts of the large intestine).</a:t>
            </a:r>
          </a:p>
        </p:txBody>
      </p:sp>
      <p:sp>
        <p:nvSpPr>
          <p:cNvPr id="11" name="TextBox 11"/>
          <p:cNvSpPr txBox="1"/>
          <p:nvPr/>
        </p:nvSpPr>
        <p:spPr>
          <a:xfrm>
            <a:off x="690716" y="5829300"/>
            <a:ext cx="7211266" cy="1114425"/>
          </a:xfrm>
          <a:prstGeom prst="rect">
            <a:avLst/>
          </a:prstGeom>
        </p:spPr>
        <p:txBody>
          <a:bodyPr lIns="0" tIns="0" rIns="0" bIns="0" rtlCol="0" anchor="t">
            <a:spAutoFit/>
          </a:bodyPr>
          <a:lstStyle/>
          <a:p>
            <a:pPr marL="539749" lvl="1" indent="-269875" algn="just">
              <a:lnSpc>
                <a:spcPts val="4649"/>
              </a:lnSpc>
              <a:buFont typeface="Arial"/>
              <a:buChar char="•"/>
            </a:pPr>
            <a:r>
              <a:rPr lang="en-US" sz="2000" dirty="0">
                <a:solidFill>
                  <a:srgbClr val="000000"/>
                </a:solidFill>
                <a:latin typeface="Gordita"/>
                <a:ea typeface="Gordita"/>
                <a:cs typeface="Gordita"/>
                <a:sym typeface="Gordita"/>
              </a:rPr>
              <a:t>Most colorectal cancers are due to lifestyle factors and genetic disorders.</a:t>
            </a:r>
          </a:p>
        </p:txBody>
      </p:sp>
      <p:sp>
        <p:nvSpPr>
          <p:cNvPr id="12" name="TextBox 7">
            <a:extLst>
              <a:ext uri="{FF2B5EF4-FFF2-40B4-BE49-F238E27FC236}">
                <a16:creationId xmlns:a16="http://schemas.microsoft.com/office/drawing/2014/main" id="{F3BB44AA-BDE8-8B3C-83D1-0E90DB8A88AD}"/>
              </a:ext>
            </a:extLst>
          </p:cNvPr>
          <p:cNvSpPr txBox="1"/>
          <p:nvPr/>
        </p:nvSpPr>
        <p:spPr>
          <a:xfrm>
            <a:off x="17263085" y="9222325"/>
            <a:ext cx="472928" cy="466538"/>
          </a:xfrm>
          <a:prstGeom prst="rect">
            <a:avLst/>
          </a:prstGeom>
        </p:spPr>
        <p:txBody>
          <a:bodyPr wrap="square" lIns="0" tIns="0" rIns="0" bIns="0" rtlCol="0" anchor="t">
            <a:spAutoFit/>
          </a:bodyPr>
          <a:lstStyle/>
          <a:p>
            <a:pPr algn="r">
              <a:lnSpc>
                <a:spcPts val="4199"/>
              </a:lnSpc>
            </a:pPr>
            <a:r>
              <a:rPr lang="en-US" sz="2000" dirty="0">
                <a:solidFill>
                  <a:srgbClr val="FFFFFF"/>
                </a:solidFill>
                <a:latin typeface="Avenir"/>
                <a:ea typeface="Avenir"/>
                <a:cs typeface="Avenir"/>
                <a:sym typeface="Avenir"/>
              </a:rPr>
              <a:t>3</a:t>
            </a:r>
          </a:p>
        </p:txBody>
      </p:sp>
      <p:sp>
        <p:nvSpPr>
          <p:cNvPr id="19" name="Freeform 6">
            <a:extLst>
              <a:ext uri="{FF2B5EF4-FFF2-40B4-BE49-F238E27FC236}">
                <a16:creationId xmlns:a16="http://schemas.microsoft.com/office/drawing/2014/main" id="{B1F2FE3E-58EF-B79E-F88E-2F79CA92A0A3}"/>
              </a:ext>
            </a:extLst>
          </p:cNvPr>
          <p:cNvSpPr/>
          <p:nvPr/>
        </p:nvSpPr>
        <p:spPr>
          <a:xfrm>
            <a:off x="8839200" y="2434601"/>
            <a:ext cx="9068638" cy="5641009"/>
          </a:xfrm>
          <a:custGeom>
            <a:avLst/>
            <a:gdLst/>
            <a:ahLst/>
            <a:cxnLst/>
            <a:rect l="l" t="t" r="r" b="b"/>
            <a:pathLst>
              <a:path w="8513498" h="5459281">
                <a:moveTo>
                  <a:pt x="0" y="0"/>
                </a:moveTo>
                <a:lnTo>
                  <a:pt x="8513498" y="0"/>
                </a:lnTo>
                <a:lnTo>
                  <a:pt x="8513498" y="5459280"/>
                </a:lnTo>
                <a:lnTo>
                  <a:pt x="0" y="545928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27334F-D5FB-D1CF-5B02-4EB1B60C4A16}"/>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B004A186-DD0F-3957-0562-0598D4813093}"/>
              </a:ext>
            </a:extLst>
          </p:cNvPr>
          <p:cNvSpPr/>
          <p:nvPr/>
        </p:nvSpPr>
        <p:spPr>
          <a:xfrm>
            <a:off x="-152400" y="9004545"/>
            <a:ext cx="18592800" cy="1898659"/>
          </a:xfrm>
          <a:custGeom>
            <a:avLst/>
            <a:gdLst/>
            <a:ahLst/>
            <a:cxnLst/>
            <a:rect l="l" t="t" r="r" b="b"/>
            <a:pathLst>
              <a:path w="18592800" h="1898659">
                <a:moveTo>
                  <a:pt x="0" y="0"/>
                </a:moveTo>
                <a:lnTo>
                  <a:pt x="18592800" y="0"/>
                </a:lnTo>
                <a:lnTo>
                  <a:pt x="18592800" y="1898659"/>
                </a:lnTo>
                <a:lnTo>
                  <a:pt x="0" y="1898659"/>
                </a:lnTo>
                <a:lnTo>
                  <a:pt x="0" y="0"/>
                </a:lnTo>
                <a:close/>
              </a:path>
            </a:pathLst>
          </a:custGeom>
          <a:blipFill>
            <a:blip r:embed="rId2">
              <a:extLst>
                <a:ext uri="{96DAC541-7B7A-43D3-8B79-37D633B846F1}">
                  <asvg:svgBlip xmlns:asvg="http://schemas.microsoft.com/office/drawing/2016/SVG/main" r:embed="rId3"/>
                </a:ext>
              </a:extLst>
            </a:blip>
            <a:stretch>
              <a:fillRect l="-7160" r="-7160"/>
            </a:stretch>
          </a:blipFill>
        </p:spPr>
        <p:txBody>
          <a:bodyPr/>
          <a:lstStyle/>
          <a:p>
            <a:endParaRPr lang="en-US"/>
          </a:p>
        </p:txBody>
      </p:sp>
      <p:grpSp>
        <p:nvGrpSpPr>
          <p:cNvPr id="3" name="Group 3">
            <a:extLst>
              <a:ext uri="{FF2B5EF4-FFF2-40B4-BE49-F238E27FC236}">
                <a16:creationId xmlns:a16="http://schemas.microsoft.com/office/drawing/2014/main" id="{61DA8CC7-0E8B-E432-51CE-DD52914162B9}"/>
              </a:ext>
            </a:extLst>
          </p:cNvPr>
          <p:cNvGrpSpPr/>
          <p:nvPr/>
        </p:nvGrpSpPr>
        <p:grpSpPr>
          <a:xfrm>
            <a:off x="16876500" y="120031"/>
            <a:ext cx="1336138" cy="1336138"/>
            <a:chOff x="0" y="0"/>
            <a:chExt cx="1901571" cy="1901571"/>
          </a:xfrm>
        </p:grpSpPr>
        <p:sp>
          <p:nvSpPr>
            <p:cNvPr id="4" name="Freeform 4">
              <a:extLst>
                <a:ext uri="{FF2B5EF4-FFF2-40B4-BE49-F238E27FC236}">
                  <a16:creationId xmlns:a16="http://schemas.microsoft.com/office/drawing/2014/main" id="{9E6E5272-AD33-BE30-B080-970511471276}"/>
                </a:ext>
              </a:extLst>
            </p:cNvPr>
            <p:cNvSpPr/>
            <p:nvPr/>
          </p:nvSpPr>
          <p:spPr>
            <a:xfrm>
              <a:off x="0" y="0"/>
              <a:ext cx="1901571" cy="1901571"/>
            </a:xfrm>
            <a:custGeom>
              <a:avLst/>
              <a:gdLst/>
              <a:ahLst/>
              <a:cxnLst/>
              <a:rect l="l" t="t" r="r" b="b"/>
              <a:pathLst>
                <a:path w="1901571" h="1901571">
                  <a:moveTo>
                    <a:pt x="0" y="0"/>
                  </a:moveTo>
                  <a:lnTo>
                    <a:pt x="1901571" y="0"/>
                  </a:lnTo>
                  <a:lnTo>
                    <a:pt x="1901571" y="1901571"/>
                  </a:lnTo>
                  <a:lnTo>
                    <a:pt x="0" y="1901571"/>
                  </a:lnTo>
                  <a:lnTo>
                    <a:pt x="0" y="0"/>
                  </a:lnTo>
                  <a:close/>
                </a:path>
              </a:pathLst>
            </a:custGeom>
            <a:blipFill>
              <a:blip r:embed="rId4"/>
              <a:stretch>
                <a:fillRect/>
              </a:stretch>
            </a:blipFill>
          </p:spPr>
          <p:txBody>
            <a:bodyPr/>
            <a:lstStyle/>
            <a:p>
              <a:endParaRPr lang="en-US"/>
            </a:p>
          </p:txBody>
        </p:sp>
      </p:grpSp>
      <p:sp>
        <p:nvSpPr>
          <p:cNvPr id="5" name="AutoShape 5">
            <a:extLst>
              <a:ext uri="{FF2B5EF4-FFF2-40B4-BE49-F238E27FC236}">
                <a16:creationId xmlns:a16="http://schemas.microsoft.com/office/drawing/2014/main" id="{3B7DD1EC-702C-562E-4909-C2DDA89529B0}"/>
              </a:ext>
            </a:extLst>
          </p:cNvPr>
          <p:cNvSpPr/>
          <p:nvPr/>
        </p:nvSpPr>
        <p:spPr>
          <a:xfrm>
            <a:off x="0" y="1677809"/>
            <a:ext cx="18288000" cy="0"/>
          </a:xfrm>
          <a:prstGeom prst="line">
            <a:avLst/>
          </a:prstGeom>
          <a:ln w="66675" cap="flat">
            <a:solidFill>
              <a:srgbClr val="015551"/>
            </a:solidFill>
            <a:prstDash val="solid"/>
            <a:headEnd type="none" w="sm" len="sm"/>
            <a:tailEnd type="none" w="sm" len="sm"/>
          </a:ln>
        </p:spPr>
        <p:txBody>
          <a:bodyPr/>
          <a:lstStyle/>
          <a:p>
            <a:endParaRPr lang="en-US"/>
          </a:p>
        </p:txBody>
      </p:sp>
      <p:sp>
        <p:nvSpPr>
          <p:cNvPr id="8" name="TextBox 8">
            <a:extLst>
              <a:ext uri="{FF2B5EF4-FFF2-40B4-BE49-F238E27FC236}">
                <a16:creationId xmlns:a16="http://schemas.microsoft.com/office/drawing/2014/main" id="{33D9673B-CD87-B5F6-6766-5AB1A0D0C511}"/>
              </a:ext>
            </a:extLst>
          </p:cNvPr>
          <p:cNvSpPr txBox="1"/>
          <p:nvPr/>
        </p:nvSpPr>
        <p:spPr>
          <a:xfrm>
            <a:off x="3718072" y="9391899"/>
            <a:ext cx="10851856" cy="561975"/>
          </a:xfrm>
          <a:prstGeom prst="rect">
            <a:avLst/>
          </a:prstGeom>
        </p:spPr>
        <p:txBody>
          <a:bodyPr lIns="0" tIns="0" rIns="0" bIns="0" rtlCol="0" anchor="t">
            <a:spAutoFit/>
          </a:bodyPr>
          <a:lstStyle/>
          <a:p>
            <a:pPr algn="ctr">
              <a:lnSpc>
                <a:spcPts val="4199"/>
              </a:lnSpc>
            </a:pPr>
            <a:r>
              <a:rPr lang="en-US" sz="2999">
                <a:solidFill>
                  <a:srgbClr val="FFFFFF"/>
                </a:solidFill>
                <a:latin typeface="Avenir"/>
                <a:ea typeface="Avenir"/>
                <a:cs typeface="Avenir"/>
                <a:sym typeface="Avenir"/>
              </a:rPr>
              <a:t>Department Of Computer Science and Engineering, JnU</a:t>
            </a:r>
          </a:p>
        </p:txBody>
      </p:sp>
      <p:sp>
        <p:nvSpPr>
          <p:cNvPr id="12" name="TextBox 12">
            <a:extLst>
              <a:ext uri="{FF2B5EF4-FFF2-40B4-BE49-F238E27FC236}">
                <a16:creationId xmlns:a16="http://schemas.microsoft.com/office/drawing/2014/main" id="{10D5515A-ECE2-43EA-8B3C-CF26F434AB05}"/>
              </a:ext>
            </a:extLst>
          </p:cNvPr>
          <p:cNvSpPr txBox="1"/>
          <p:nvPr/>
        </p:nvSpPr>
        <p:spPr>
          <a:xfrm>
            <a:off x="3423710" y="8441411"/>
            <a:ext cx="11371950" cy="375680"/>
          </a:xfrm>
          <a:prstGeom prst="rect">
            <a:avLst/>
          </a:prstGeom>
        </p:spPr>
        <p:txBody>
          <a:bodyPr wrap="square" lIns="0" tIns="0" rIns="0" bIns="0" rtlCol="0" anchor="t">
            <a:spAutoFit/>
          </a:bodyPr>
          <a:lstStyle/>
          <a:p>
            <a:pPr algn="ctr">
              <a:lnSpc>
                <a:spcPts val="3188"/>
              </a:lnSpc>
              <a:spcBef>
                <a:spcPct val="0"/>
              </a:spcBef>
            </a:pPr>
            <a:r>
              <a:rPr lang="en-US" sz="2200" b="1" dirty="0">
                <a:latin typeface="Century" panose="02040604050505020304" pitchFamily="18" charset="0"/>
                <a:cs typeface="Gordita" panose="020B0604020202020204" charset="0"/>
              </a:rPr>
              <a:t>Figure 7.6 : Correlation between 6 diagnostic genes and immune cells (part-2)</a:t>
            </a:r>
            <a:endParaRPr lang="en-US" sz="2200" b="1" dirty="0">
              <a:solidFill>
                <a:srgbClr val="000000"/>
              </a:solidFill>
              <a:latin typeface="Century" panose="02040604050505020304" pitchFamily="18" charset="0"/>
              <a:ea typeface="Gordita"/>
              <a:cs typeface="Gordita" panose="020B0604020202020204" charset="0"/>
              <a:sym typeface="Gordita"/>
            </a:endParaRPr>
          </a:p>
        </p:txBody>
      </p:sp>
      <p:sp>
        <p:nvSpPr>
          <p:cNvPr id="13" name="TextBox 7">
            <a:extLst>
              <a:ext uri="{FF2B5EF4-FFF2-40B4-BE49-F238E27FC236}">
                <a16:creationId xmlns:a16="http://schemas.microsoft.com/office/drawing/2014/main" id="{BC6D0FE4-D8D0-B7EF-179C-5A99E2119BCB}"/>
              </a:ext>
            </a:extLst>
          </p:cNvPr>
          <p:cNvSpPr txBox="1"/>
          <p:nvPr/>
        </p:nvSpPr>
        <p:spPr>
          <a:xfrm>
            <a:off x="17263085" y="9222325"/>
            <a:ext cx="472928" cy="466538"/>
          </a:xfrm>
          <a:prstGeom prst="rect">
            <a:avLst/>
          </a:prstGeom>
        </p:spPr>
        <p:txBody>
          <a:bodyPr wrap="square" lIns="0" tIns="0" rIns="0" bIns="0" rtlCol="0" anchor="t">
            <a:spAutoFit/>
          </a:bodyPr>
          <a:lstStyle/>
          <a:p>
            <a:pPr algn="r">
              <a:lnSpc>
                <a:spcPts val="4199"/>
              </a:lnSpc>
            </a:pPr>
            <a:r>
              <a:rPr lang="en-US" sz="2000" dirty="0">
                <a:solidFill>
                  <a:srgbClr val="FFFFFF"/>
                </a:solidFill>
                <a:latin typeface="Avenir"/>
                <a:ea typeface="Avenir"/>
                <a:cs typeface="Avenir"/>
                <a:sym typeface="Avenir"/>
              </a:rPr>
              <a:t>30</a:t>
            </a:r>
          </a:p>
        </p:txBody>
      </p:sp>
      <p:sp>
        <p:nvSpPr>
          <p:cNvPr id="10" name="TextBox 9">
            <a:extLst>
              <a:ext uri="{FF2B5EF4-FFF2-40B4-BE49-F238E27FC236}">
                <a16:creationId xmlns:a16="http://schemas.microsoft.com/office/drawing/2014/main" id="{B2F6258A-D9B2-AA1A-B61D-EC54A2156B65}"/>
              </a:ext>
            </a:extLst>
          </p:cNvPr>
          <p:cNvSpPr txBox="1"/>
          <p:nvPr/>
        </p:nvSpPr>
        <p:spPr>
          <a:xfrm>
            <a:off x="956285" y="463468"/>
            <a:ext cx="16306800" cy="912237"/>
          </a:xfrm>
          <a:prstGeom prst="rect">
            <a:avLst/>
          </a:prstGeom>
        </p:spPr>
        <p:txBody>
          <a:bodyPr wrap="square" lIns="0" tIns="0" rIns="0" bIns="0" rtlCol="0" anchor="t">
            <a:spAutoFit/>
          </a:bodyPr>
          <a:lstStyle/>
          <a:p>
            <a:pPr algn="ctr">
              <a:lnSpc>
                <a:spcPts val="7729"/>
              </a:lnSpc>
            </a:pPr>
            <a:r>
              <a:rPr lang="en-US" sz="5560" b="1" dirty="0">
                <a:latin typeface="Comic Sans MS" panose="030F0702030302020204" pitchFamily="66" charset="0"/>
              </a:rPr>
              <a:t>Immune Infiltration Analysis</a:t>
            </a:r>
            <a:r>
              <a:rPr lang="en-US" sz="5560" b="1" dirty="0">
                <a:solidFill>
                  <a:srgbClr val="000000"/>
                </a:solidFill>
                <a:latin typeface="Comic Sans MS" panose="030F0702030302020204" pitchFamily="66" charset="0"/>
                <a:ea typeface="Gordita Bold"/>
                <a:cs typeface="Gordita Bold"/>
                <a:sym typeface="Gordita Bold"/>
              </a:rPr>
              <a:t> (cont..)</a:t>
            </a:r>
          </a:p>
        </p:txBody>
      </p:sp>
      <p:pic>
        <p:nvPicPr>
          <p:cNvPr id="7" name="Picture 6">
            <a:extLst>
              <a:ext uri="{FF2B5EF4-FFF2-40B4-BE49-F238E27FC236}">
                <a16:creationId xmlns:a16="http://schemas.microsoft.com/office/drawing/2014/main" id="{856CB88E-ADCB-03C9-E085-7D2B43ACF1B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7200" y="2046895"/>
            <a:ext cx="5791200" cy="6008320"/>
          </a:xfrm>
          <a:prstGeom prst="rect">
            <a:avLst/>
          </a:prstGeom>
        </p:spPr>
      </p:pic>
      <p:pic>
        <p:nvPicPr>
          <p:cNvPr id="11" name="Picture 10">
            <a:extLst>
              <a:ext uri="{FF2B5EF4-FFF2-40B4-BE49-F238E27FC236}">
                <a16:creationId xmlns:a16="http://schemas.microsoft.com/office/drawing/2014/main" id="{6B6B0388-374C-446E-A204-A4FC47C766F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561942" y="2061392"/>
            <a:ext cx="5630058" cy="5993823"/>
          </a:xfrm>
          <a:prstGeom prst="rect">
            <a:avLst/>
          </a:prstGeom>
        </p:spPr>
      </p:pic>
      <p:pic>
        <p:nvPicPr>
          <p:cNvPr id="14" name="Picture 13">
            <a:extLst>
              <a:ext uri="{FF2B5EF4-FFF2-40B4-BE49-F238E27FC236}">
                <a16:creationId xmlns:a16="http://schemas.microsoft.com/office/drawing/2014/main" id="{013148CE-CB30-D3B9-59C5-AA2F616AB62D}"/>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2515123" y="2061393"/>
            <a:ext cx="5315677" cy="5993821"/>
          </a:xfrm>
          <a:prstGeom prst="rect">
            <a:avLst/>
          </a:prstGeom>
        </p:spPr>
      </p:pic>
    </p:spTree>
    <p:extLst>
      <p:ext uri="{BB962C8B-B14F-4D97-AF65-F5344CB8AC3E}">
        <p14:creationId xmlns:p14="http://schemas.microsoft.com/office/powerpoint/2010/main" val="357064693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52400" y="9004545"/>
            <a:ext cx="18592800" cy="1898659"/>
          </a:xfrm>
          <a:custGeom>
            <a:avLst/>
            <a:gdLst/>
            <a:ahLst/>
            <a:cxnLst/>
            <a:rect l="l" t="t" r="r" b="b"/>
            <a:pathLst>
              <a:path w="18592800" h="1898659">
                <a:moveTo>
                  <a:pt x="0" y="0"/>
                </a:moveTo>
                <a:lnTo>
                  <a:pt x="18592800" y="0"/>
                </a:lnTo>
                <a:lnTo>
                  <a:pt x="18592800" y="1898659"/>
                </a:lnTo>
                <a:lnTo>
                  <a:pt x="0" y="1898659"/>
                </a:lnTo>
                <a:lnTo>
                  <a:pt x="0" y="0"/>
                </a:lnTo>
                <a:close/>
              </a:path>
            </a:pathLst>
          </a:custGeom>
          <a:blipFill>
            <a:blip r:embed="rId2">
              <a:extLst>
                <a:ext uri="{96DAC541-7B7A-43D3-8B79-37D633B846F1}">
                  <asvg:svgBlip xmlns:asvg="http://schemas.microsoft.com/office/drawing/2016/SVG/main" r:embed="rId3"/>
                </a:ext>
              </a:extLst>
            </a:blip>
            <a:stretch>
              <a:fillRect l="-7160" r="-7160"/>
            </a:stretch>
          </a:blipFill>
        </p:spPr>
        <p:txBody>
          <a:bodyPr/>
          <a:lstStyle/>
          <a:p>
            <a:endParaRPr lang="en-US"/>
          </a:p>
        </p:txBody>
      </p:sp>
      <p:grpSp>
        <p:nvGrpSpPr>
          <p:cNvPr id="3" name="Group 3"/>
          <p:cNvGrpSpPr/>
          <p:nvPr/>
        </p:nvGrpSpPr>
        <p:grpSpPr>
          <a:xfrm>
            <a:off x="16876500" y="120031"/>
            <a:ext cx="1336138" cy="1336138"/>
            <a:chOff x="0" y="0"/>
            <a:chExt cx="1901571" cy="1901571"/>
          </a:xfrm>
        </p:grpSpPr>
        <p:sp>
          <p:nvSpPr>
            <p:cNvPr id="4" name="Freeform 4"/>
            <p:cNvSpPr/>
            <p:nvPr/>
          </p:nvSpPr>
          <p:spPr>
            <a:xfrm>
              <a:off x="0" y="0"/>
              <a:ext cx="1901571" cy="1901571"/>
            </a:xfrm>
            <a:custGeom>
              <a:avLst/>
              <a:gdLst/>
              <a:ahLst/>
              <a:cxnLst/>
              <a:rect l="l" t="t" r="r" b="b"/>
              <a:pathLst>
                <a:path w="1901571" h="1901571">
                  <a:moveTo>
                    <a:pt x="0" y="0"/>
                  </a:moveTo>
                  <a:lnTo>
                    <a:pt x="1901571" y="0"/>
                  </a:lnTo>
                  <a:lnTo>
                    <a:pt x="1901571" y="1901571"/>
                  </a:lnTo>
                  <a:lnTo>
                    <a:pt x="0" y="1901571"/>
                  </a:lnTo>
                  <a:lnTo>
                    <a:pt x="0" y="0"/>
                  </a:lnTo>
                  <a:close/>
                </a:path>
              </a:pathLst>
            </a:custGeom>
            <a:blipFill>
              <a:blip r:embed="rId4"/>
              <a:stretch>
                <a:fillRect/>
              </a:stretch>
            </a:blipFill>
          </p:spPr>
          <p:txBody>
            <a:bodyPr/>
            <a:lstStyle/>
            <a:p>
              <a:endParaRPr lang="en-US"/>
            </a:p>
          </p:txBody>
        </p:sp>
      </p:grpSp>
      <p:sp>
        <p:nvSpPr>
          <p:cNvPr id="5" name="AutoShape 5"/>
          <p:cNvSpPr/>
          <p:nvPr/>
        </p:nvSpPr>
        <p:spPr>
          <a:xfrm>
            <a:off x="0" y="1714500"/>
            <a:ext cx="18288000" cy="0"/>
          </a:xfrm>
          <a:prstGeom prst="line">
            <a:avLst/>
          </a:prstGeom>
          <a:ln w="66675" cap="flat">
            <a:solidFill>
              <a:srgbClr val="015551"/>
            </a:solidFill>
            <a:prstDash val="solid"/>
            <a:headEnd type="none" w="sm" len="sm"/>
            <a:tailEnd type="none" w="sm" len="sm"/>
          </a:ln>
        </p:spPr>
        <p:txBody>
          <a:bodyPr/>
          <a:lstStyle/>
          <a:p>
            <a:endParaRPr lang="en-US"/>
          </a:p>
        </p:txBody>
      </p:sp>
      <p:sp>
        <p:nvSpPr>
          <p:cNvPr id="6" name="TextBox 6"/>
          <p:cNvSpPr txBox="1"/>
          <p:nvPr/>
        </p:nvSpPr>
        <p:spPr>
          <a:xfrm>
            <a:off x="3718072" y="9391899"/>
            <a:ext cx="10851856" cy="561975"/>
          </a:xfrm>
          <a:prstGeom prst="rect">
            <a:avLst/>
          </a:prstGeom>
        </p:spPr>
        <p:txBody>
          <a:bodyPr lIns="0" tIns="0" rIns="0" bIns="0" rtlCol="0" anchor="t">
            <a:spAutoFit/>
          </a:bodyPr>
          <a:lstStyle/>
          <a:p>
            <a:pPr algn="ctr">
              <a:lnSpc>
                <a:spcPts val="4199"/>
              </a:lnSpc>
            </a:pPr>
            <a:r>
              <a:rPr lang="en-US" sz="2999">
                <a:solidFill>
                  <a:srgbClr val="FFFFFF"/>
                </a:solidFill>
                <a:latin typeface="Avenir"/>
                <a:ea typeface="Avenir"/>
                <a:cs typeface="Avenir"/>
                <a:sym typeface="Avenir"/>
              </a:rPr>
              <a:t>Department Of Computer Science and Engineering, JnU</a:t>
            </a:r>
          </a:p>
        </p:txBody>
      </p:sp>
      <p:sp>
        <p:nvSpPr>
          <p:cNvPr id="7" name="TextBox 7"/>
          <p:cNvSpPr txBox="1"/>
          <p:nvPr/>
        </p:nvSpPr>
        <p:spPr>
          <a:xfrm>
            <a:off x="4448451" y="418307"/>
            <a:ext cx="9391098" cy="949940"/>
          </a:xfrm>
          <a:prstGeom prst="rect">
            <a:avLst/>
          </a:prstGeom>
        </p:spPr>
        <p:txBody>
          <a:bodyPr lIns="0" tIns="0" rIns="0" bIns="0" rtlCol="0" anchor="t">
            <a:spAutoFit/>
          </a:bodyPr>
          <a:lstStyle/>
          <a:p>
            <a:pPr algn="ctr">
              <a:lnSpc>
                <a:spcPts val="7729"/>
              </a:lnSpc>
            </a:pPr>
            <a:r>
              <a:rPr lang="en-US" sz="5560" b="1" dirty="0">
                <a:solidFill>
                  <a:srgbClr val="000000"/>
                </a:solidFill>
                <a:latin typeface="Comic Sans MS" panose="030F0702030302020204" pitchFamily="66" charset="0"/>
                <a:ea typeface="Gordita Bold"/>
                <a:cs typeface="Gordita Bold"/>
                <a:sym typeface="Gordita Bold"/>
              </a:rPr>
              <a:t>Comparative Study</a:t>
            </a:r>
          </a:p>
        </p:txBody>
      </p:sp>
      <p:sp>
        <p:nvSpPr>
          <p:cNvPr id="9" name="TextBox 9"/>
          <p:cNvSpPr txBox="1"/>
          <p:nvPr/>
        </p:nvSpPr>
        <p:spPr>
          <a:xfrm>
            <a:off x="1295400" y="1972832"/>
            <a:ext cx="7423864" cy="426335"/>
          </a:xfrm>
          <a:prstGeom prst="rect">
            <a:avLst/>
          </a:prstGeom>
        </p:spPr>
        <p:txBody>
          <a:bodyPr lIns="0" tIns="0" rIns="0" bIns="0" rtlCol="0" anchor="t">
            <a:spAutoFit/>
          </a:bodyPr>
          <a:lstStyle/>
          <a:p>
            <a:pPr algn="l">
              <a:lnSpc>
                <a:spcPts val="3605"/>
              </a:lnSpc>
              <a:spcBef>
                <a:spcPct val="0"/>
              </a:spcBef>
            </a:pPr>
            <a:r>
              <a:rPr lang="en-US" sz="2594" dirty="0">
                <a:solidFill>
                  <a:srgbClr val="000000"/>
                </a:solidFill>
                <a:latin typeface="Gordita"/>
                <a:ea typeface="Gordita"/>
                <a:cs typeface="Gordita"/>
                <a:sym typeface="Gordita"/>
              </a:rPr>
              <a:t>Comparative study with related papers</a:t>
            </a:r>
          </a:p>
        </p:txBody>
      </p:sp>
      <p:sp>
        <p:nvSpPr>
          <p:cNvPr id="10" name="TextBox 10"/>
          <p:cNvSpPr txBox="1"/>
          <p:nvPr/>
        </p:nvSpPr>
        <p:spPr>
          <a:xfrm>
            <a:off x="5432068" y="8572500"/>
            <a:ext cx="7423864" cy="359073"/>
          </a:xfrm>
          <a:prstGeom prst="rect">
            <a:avLst/>
          </a:prstGeom>
        </p:spPr>
        <p:txBody>
          <a:bodyPr lIns="0" tIns="0" rIns="0" bIns="0" rtlCol="0" anchor="t">
            <a:spAutoFit/>
          </a:bodyPr>
          <a:lstStyle/>
          <a:p>
            <a:pPr algn="ctr">
              <a:lnSpc>
                <a:spcPts val="2771"/>
              </a:lnSpc>
              <a:spcBef>
                <a:spcPct val="0"/>
              </a:spcBef>
            </a:pPr>
            <a:r>
              <a:rPr lang="en-US" sz="2400" b="1" dirty="0">
                <a:solidFill>
                  <a:srgbClr val="000000"/>
                </a:solidFill>
                <a:latin typeface="Century" panose="02040604050505020304" pitchFamily="18" charset="0"/>
                <a:ea typeface="Gordita"/>
                <a:cs typeface="Gordita"/>
                <a:sym typeface="Gordita"/>
              </a:rPr>
              <a:t>Table 8.1: Comparison with Related Papers</a:t>
            </a:r>
          </a:p>
        </p:txBody>
      </p:sp>
      <p:sp>
        <p:nvSpPr>
          <p:cNvPr id="8" name="TextBox 7">
            <a:extLst>
              <a:ext uri="{FF2B5EF4-FFF2-40B4-BE49-F238E27FC236}">
                <a16:creationId xmlns:a16="http://schemas.microsoft.com/office/drawing/2014/main" id="{4665171F-0D40-2DAA-0B49-964E264EDF91}"/>
              </a:ext>
            </a:extLst>
          </p:cNvPr>
          <p:cNvSpPr txBox="1"/>
          <p:nvPr/>
        </p:nvSpPr>
        <p:spPr>
          <a:xfrm>
            <a:off x="17263085" y="9222325"/>
            <a:ext cx="472928" cy="466538"/>
          </a:xfrm>
          <a:prstGeom prst="rect">
            <a:avLst/>
          </a:prstGeom>
        </p:spPr>
        <p:txBody>
          <a:bodyPr wrap="square" lIns="0" tIns="0" rIns="0" bIns="0" rtlCol="0" anchor="t">
            <a:spAutoFit/>
          </a:bodyPr>
          <a:lstStyle/>
          <a:p>
            <a:pPr algn="r">
              <a:lnSpc>
                <a:spcPts val="4199"/>
              </a:lnSpc>
            </a:pPr>
            <a:r>
              <a:rPr lang="en-US" sz="2000" dirty="0">
                <a:solidFill>
                  <a:srgbClr val="FFFFFF"/>
                </a:solidFill>
                <a:latin typeface="Avenir"/>
                <a:ea typeface="Avenir"/>
                <a:cs typeface="Avenir"/>
                <a:sym typeface="Avenir"/>
              </a:rPr>
              <a:t>31</a:t>
            </a:r>
          </a:p>
        </p:txBody>
      </p:sp>
      <p:graphicFrame>
        <p:nvGraphicFramePr>
          <p:cNvPr id="11" name="Table 10">
            <a:extLst>
              <a:ext uri="{FF2B5EF4-FFF2-40B4-BE49-F238E27FC236}">
                <a16:creationId xmlns:a16="http://schemas.microsoft.com/office/drawing/2014/main" id="{46FEA29F-0FCA-77F4-DE72-6A97832DA573}"/>
              </a:ext>
            </a:extLst>
          </p:cNvPr>
          <p:cNvGraphicFramePr>
            <a:graphicFrameLocks noGrp="1"/>
          </p:cNvGraphicFramePr>
          <p:nvPr>
            <p:extLst>
              <p:ext uri="{D42A27DB-BD31-4B8C-83A1-F6EECF244321}">
                <p14:modId xmlns:p14="http://schemas.microsoft.com/office/powerpoint/2010/main" val="1726785077"/>
              </p:ext>
            </p:extLst>
          </p:nvPr>
        </p:nvGraphicFramePr>
        <p:xfrm>
          <a:off x="1014453" y="2595143"/>
          <a:ext cx="16696979" cy="5965273"/>
        </p:xfrm>
        <a:graphic>
          <a:graphicData uri="http://schemas.openxmlformats.org/drawingml/2006/table">
            <a:tbl>
              <a:tblPr/>
              <a:tblGrid>
                <a:gridCol w="8891547">
                  <a:extLst>
                    <a:ext uri="{9D8B030D-6E8A-4147-A177-3AD203B41FA5}">
                      <a16:colId xmlns:a16="http://schemas.microsoft.com/office/drawing/2014/main" val="1409633321"/>
                    </a:ext>
                  </a:extLst>
                </a:gridCol>
                <a:gridCol w="1828800">
                  <a:extLst>
                    <a:ext uri="{9D8B030D-6E8A-4147-A177-3AD203B41FA5}">
                      <a16:colId xmlns:a16="http://schemas.microsoft.com/office/drawing/2014/main" val="108001067"/>
                    </a:ext>
                  </a:extLst>
                </a:gridCol>
                <a:gridCol w="3598448">
                  <a:extLst>
                    <a:ext uri="{9D8B030D-6E8A-4147-A177-3AD203B41FA5}">
                      <a16:colId xmlns:a16="http://schemas.microsoft.com/office/drawing/2014/main" val="341188279"/>
                    </a:ext>
                  </a:extLst>
                </a:gridCol>
                <a:gridCol w="2378184">
                  <a:extLst>
                    <a:ext uri="{9D8B030D-6E8A-4147-A177-3AD203B41FA5}">
                      <a16:colId xmlns:a16="http://schemas.microsoft.com/office/drawing/2014/main" val="4236639884"/>
                    </a:ext>
                  </a:extLst>
                </a:gridCol>
              </a:tblGrid>
              <a:tr h="682345">
                <a:tc>
                  <a:txBody>
                    <a:bodyPr/>
                    <a:lstStyle/>
                    <a:p>
                      <a:pPr algn="ctr" rtl="0" fontAlgn="t">
                        <a:buNone/>
                      </a:pPr>
                      <a:r>
                        <a:rPr lang="en-US" sz="2000" b="1" i="0" u="none" strike="noStrike" dirty="0">
                          <a:solidFill>
                            <a:schemeClr val="bg1"/>
                          </a:solidFill>
                          <a:effectLst/>
                          <a:latin typeface="Gordita" panose="020B0604020202020204" charset="0"/>
                          <a:cs typeface="Gordita" panose="020B0604020202020204" charset="0"/>
                        </a:rPr>
                        <a:t>Paper (Title)</a:t>
                      </a:r>
                    </a:p>
                  </a:txBody>
                  <a:tcPr marL="49067" marR="49067" marT="49067" marB="49067"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50000"/>
                      </a:schemeClr>
                    </a:solidFill>
                  </a:tcPr>
                </a:tc>
                <a:tc>
                  <a:txBody>
                    <a:bodyPr/>
                    <a:lstStyle/>
                    <a:p>
                      <a:pPr algn="ctr" rtl="0" fontAlgn="t">
                        <a:buNone/>
                      </a:pPr>
                      <a:r>
                        <a:rPr lang="en-US" sz="2000" b="1" i="0" u="none" strike="noStrike" dirty="0">
                          <a:solidFill>
                            <a:schemeClr val="bg1"/>
                          </a:solidFill>
                          <a:effectLst/>
                          <a:latin typeface="Gordita" panose="020B0604020202020204" charset="0"/>
                          <a:cs typeface="Gordita" panose="020B0604020202020204" charset="0"/>
                        </a:rPr>
                        <a:t>Diagnostic Genes</a:t>
                      </a:r>
                      <a:endParaRPr lang="en-US" sz="2000" b="1" dirty="0">
                        <a:solidFill>
                          <a:schemeClr val="bg1"/>
                        </a:solidFill>
                        <a:effectLst/>
                        <a:latin typeface="Gordita" panose="020B0604020202020204" charset="0"/>
                        <a:cs typeface="Gordita" panose="020B0604020202020204" charset="0"/>
                      </a:endParaRPr>
                    </a:p>
                  </a:txBody>
                  <a:tcPr marL="49067" marR="49067" marT="49067" marB="49067"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50000"/>
                      </a:schemeClr>
                    </a:solidFill>
                  </a:tcPr>
                </a:tc>
                <a:tc>
                  <a:txBody>
                    <a:bodyPr/>
                    <a:lstStyle/>
                    <a:p>
                      <a:pPr algn="ctr" rtl="0" fontAlgn="t">
                        <a:buNone/>
                      </a:pPr>
                      <a:r>
                        <a:rPr lang="en-US" sz="2000" b="1" dirty="0">
                          <a:solidFill>
                            <a:schemeClr val="bg1"/>
                          </a:solidFill>
                          <a:effectLst/>
                          <a:latin typeface="Gordita" panose="020B0604020202020204" charset="0"/>
                          <a:cs typeface="Gordita" panose="020B0604020202020204" charset="0"/>
                        </a:rPr>
                        <a:t>Test Datasets</a:t>
                      </a:r>
                    </a:p>
                  </a:txBody>
                  <a:tcPr marL="49067" marR="49067" marT="49067" marB="49067"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50000"/>
                      </a:schemeClr>
                    </a:solidFill>
                  </a:tcPr>
                </a:tc>
                <a:tc>
                  <a:txBody>
                    <a:bodyPr/>
                    <a:lstStyle/>
                    <a:p>
                      <a:pPr algn="ctr" rtl="0" fontAlgn="t">
                        <a:buNone/>
                      </a:pPr>
                      <a:r>
                        <a:rPr lang="en-US" sz="2000" b="1" i="0" u="none" strike="noStrike" dirty="0">
                          <a:solidFill>
                            <a:schemeClr val="bg1"/>
                          </a:solidFill>
                          <a:effectLst/>
                          <a:latin typeface="Gordita" panose="020B0604020202020204" charset="0"/>
                          <a:cs typeface="Gordita" panose="020B0604020202020204" charset="0"/>
                        </a:rPr>
                        <a:t>Accuracy</a:t>
                      </a:r>
                      <a:endParaRPr lang="en-US" sz="2000" b="1" dirty="0">
                        <a:solidFill>
                          <a:schemeClr val="bg1"/>
                        </a:solidFill>
                        <a:effectLst/>
                        <a:latin typeface="Gordita" panose="020B0604020202020204" charset="0"/>
                        <a:cs typeface="Gordita" panose="020B0604020202020204" charset="0"/>
                      </a:endParaRPr>
                    </a:p>
                  </a:txBody>
                  <a:tcPr marL="49067" marR="49067" marT="49067" marB="49067"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50000"/>
                      </a:schemeClr>
                    </a:solidFill>
                  </a:tcPr>
                </a:tc>
                <a:extLst>
                  <a:ext uri="{0D108BD9-81ED-4DB2-BD59-A6C34878D82A}">
                    <a16:rowId xmlns:a16="http://schemas.microsoft.com/office/drawing/2014/main" val="336855333"/>
                  </a:ext>
                </a:extLst>
              </a:tr>
              <a:tr h="976211">
                <a:tc>
                  <a:txBody>
                    <a:bodyPr/>
                    <a:lstStyle/>
                    <a:p>
                      <a:pPr algn="ctr" rtl="0" fontAlgn="t">
                        <a:buNone/>
                      </a:pPr>
                      <a:r>
                        <a:rPr lang="en-US" sz="2000" kern="100" dirty="0">
                          <a:solidFill>
                            <a:srgbClr val="020000"/>
                          </a:solidFill>
                          <a:effectLst/>
                          <a:latin typeface="Gordita" panose="020B0604020202020204" charset="0"/>
                          <a:ea typeface="Cambria" panose="02040503050406030204" pitchFamily="18" charset="0"/>
                          <a:cs typeface="Gordita" panose="020B0604020202020204" charset="0"/>
                        </a:rPr>
                        <a:t>Integrating machine learning and bioinformatics approaches for identifying novel diagnostic gene biomarkers in colorectal cancer [3]</a:t>
                      </a:r>
                    </a:p>
                  </a:txBody>
                  <a:tcPr marL="49067" marR="49067" marT="49067" marB="49067"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rtl="0" fontAlgn="t">
                        <a:buNone/>
                      </a:pPr>
                      <a:r>
                        <a:rPr lang="en-US" sz="2000" b="0" i="0" u="none" strike="noStrike" dirty="0">
                          <a:solidFill>
                            <a:srgbClr val="000000"/>
                          </a:solidFill>
                          <a:effectLst/>
                          <a:latin typeface="Gordita" panose="020B0604020202020204" charset="0"/>
                          <a:cs typeface="Gordita" panose="020B0604020202020204" charset="0"/>
                        </a:rPr>
                        <a:t>11</a:t>
                      </a:r>
                      <a:endParaRPr lang="en-US" sz="2000" dirty="0">
                        <a:effectLst/>
                        <a:latin typeface="Gordita" panose="020B0604020202020204" charset="0"/>
                        <a:cs typeface="Gordita" panose="020B0604020202020204" charset="0"/>
                      </a:endParaRPr>
                    </a:p>
                  </a:txBody>
                  <a:tcPr marL="49067" marR="49067" marT="49067" marB="49067"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rtl="0" fontAlgn="t">
                        <a:buNone/>
                      </a:pPr>
                      <a:r>
                        <a:rPr lang="en-US" sz="2000" dirty="0">
                          <a:effectLst/>
                          <a:latin typeface="Gordita" panose="020B0604020202020204" charset="0"/>
                          <a:cs typeface="Gordita" panose="020B0604020202020204" charset="0"/>
                        </a:rPr>
                        <a:t>GSE106582, GSE21815</a:t>
                      </a:r>
                    </a:p>
                  </a:txBody>
                  <a:tcPr marL="49067" marR="49067" marT="49067" marB="49067"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rtl="0" fontAlgn="t">
                        <a:buNone/>
                      </a:pPr>
                      <a:r>
                        <a:rPr lang="en-US" sz="2000" b="0" i="0" u="none" strike="noStrike" dirty="0">
                          <a:solidFill>
                            <a:srgbClr val="000000"/>
                          </a:solidFill>
                          <a:effectLst/>
                          <a:latin typeface="Gordita" panose="020B0604020202020204" charset="0"/>
                          <a:cs typeface="Gordita" panose="020B0604020202020204" charset="0"/>
                        </a:rPr>
                        <a:t>95.8%, 97.8%</a:t>
                      </a:r>
                      <a:endParaRPr lang="en-US" sz="2000" dirty="0">
                        <a:effectLst/>
                        <a:latin typeface="Gordita" panose="020B0604020202020204" charset="0"/>
                        <a:cs typeface="Gordita" panose="020B0604020202020204" charset="0"/>
                      </a:endParaRPr>
                    </a:p>
                  </a:txBody>
                  <a:tcPr marL="49067" marR="49067" marT="49067" marB="49067"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936233988"/>
                  </a:ext>
                </a:extLst>
              </a:tr>
              <a:tr h="976211">
                <a:tc>
                  <a:txBody>
                    <a:bodyPr/>
                    <a:lstStyle/>
                    <a:p>
                      <a:pPr algn="ctr" rtl="0" fontAlgn="t">
                        <a:buNone/>
                      </a:pPr>
                      <a:r>
                        <a:rPr lang="en-US" sz="2000" kern="100" dirty="0">
                          <a:solidFill>
                            <a:srgbClr val="020000"/>
                          </a:solidFill>
                          <a:effectLst/>
                          <a:latin typeface="Gordita" panose="020B0604020202020204" charset="0"/>
                          <a:ea typeface="Cambria" panose="02040503050406030204" pitchFamily="18" charset="0"/>
                          <a:cs typeface="Gordita" panose="020B0604020202020204" charset="0"/>
                        </a:rPr>
                        <a:t>A hybrid machine learning feature selection model—HMLFSM to enhance gene classification applied to multiple colon cancers dataset [4]</a:t>
                      </a:r>
                    </a:p>
                  </a:txBody>
                  <a:tcPr marL="49067" marR="49067" marT="49067" marB="49067"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rtl="0" fontAlgn="t">
                        <a:buNone/>
                      </a:pPr>
                      <a:r>
                        <a:rPr lang="en-US" sz="2000" b="0" i="0" u="none" strike="noStrike" dirty="0">
                          <a:solidFill>
                            <a:srgbClr val="000000"/>
                          </a:solidFill>
                          <a:effectLst/>
                          <a:latin typeface="Gordita" panose="020B0604020202020204" charset="0"/>
                          <a:cs typeface="Gordita" panose="020B0604020202020204" charset="0"/>
                        </a:rPr>
                        <a:t>68</a:t>
                      </a:r>
                      <a:endParaRPr lang="en-US" sz="2000" dirty="0">
                        <a:effectLst/>
                        <a:latin typeface="Gordita" panose="020B0604020202020204" charset="0"/>
                        <a:cs typeface="Gordita" panose="020B0604020202020204" charset="0"/>
                      </a:endParaRPr>
                    </a:p>
                  </a:txBody>
                  <a:tcPr marL="49067" marR="49067" marT="49067" marB="49067"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rtl="0" fontAlgn="t">
                        <a:buNone/>
                      </a:pPr>
                      <a:r>
                        <a:rPr lang="en-US" sz="2000" dirty="0">
                          <a:effectLst/>
                          <a:latin typeface="Gordita" panose="020B0604020202020204" charset="0"/>
                          <a:cs typeface="Gordita" panose="020B0604020202020204" charset="0"/>
                        </a:rPr>
                        <a:t>GEO at NCBI</a:t>
                      </a:r>
                    </a:p>
                  </a:txBody>
                  <a:tcPr marL="49067" marR="49067" marT="49067" marB="49067"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rtl="0" fontAlgn="t">
                        <a:buNone/>
                      </a:pPr>
                      <a:r>
                        <a:rPr lang="en-US" sz="2000" b="0" i="0" u="none" strike="noStrike" dirty="0">
                          <a:solidFill>
                            <a:srgbClr val="000000"/>
                          </a:solidFill>
                          <a:effectLst/>
                          <a:latin typeface="Gordita" panose="020B0604020202020204" charset="0"/>
                          <a:cs typeface="Gordita" panose="020B0604020202020204" charset="0"/>
                        </a:rPr>
                        <a:t>93.9%</a:t>
                      </a:r>
                      <a:endParaRPr lang="en-US" sz="2000" dirty="0">
                        <a:effectLst/>
                        <a:latin typeface="Gordita" panose="020B0604020202020204" charset="0"/>
                        <a:cs typeface="Gordita" panose="020B0604020202020204" charset="0"/>
                      </a:endParaRPr>
                    </a:p>
                  </a:txBody>
                  <a:tcPr marL="49067" marR="49067" marT="49067" marB="49067"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11632319"/>
                  </a:ext>
                </a:extLst>
              </a:tr>
              <a:tr h="682345">
                <a:tc>
                  <a:txBody>
                    <a:bodyPr/>
                    <a:lstStyle/>
                    <a:p>
                      <a:pPr algn="ctr" rtl="0" fontAlgn="t">
                        <a:buNone/>
                      </a:pPr>
                      <a:r>
                        <a:rPr lang="en-US" sz="2000" b="0" i="0" u="none" strike="noStrike" dirty="0">
                          <a:solidFill>
                            <a:srgbClr val="000000"/>
                          </a:solidFill>
                          <a:effectLst/>
                          <a:latin typeface="Gordita" panose="020B0604020202020204" charset="0"/>
                          <a:cs typeface="Gordita" panose="020B0604020202020204" charset="0"/>
                        </a:rPr>
                        <a:t>Machine learning-based identification of colon cancer candidate diagnostics genes [5]</a:t>
                      </a:r>
                    </a:p>
                  </a:txBody>
                  <a:tcPr marL="49067" marR="49067" marT="49067" marB="49067"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rtl="0" fontAlgn="t">
                        <a:buNone/>
                      </a:pPr>
                      <a:r>
                        <a:rPr lang="en-US" sz="2000" b="0" i="0" u="none" strike="noStrike">
                          <a:solidFill>
                            <a:srgbClr val="000000"/>
                          </a:solidFill>
                          <a:effectLst/>
                          <a:latin typeface="Gordita" panose="020B0604020202020204" charset="0"/>
                          <a:cs typeface="Gordita" panose="020B0604020202020204" charset="0"/>
                        </a:rPr>
                        <a:t>34</a:t>
                      </a:r>
                      <a:endParaRPr lang="en-US" sz="2000">
                        <a:effectLst/>
                        <a:latin typeface="Gordita" panose="020B0604020202020204" charset="0"/>
                        <a:cs typeface="Gordita" panose="020B0604020202020204" charset="0"/>
                      </a:endParaRPr>
                    </a:p>
                  </a:txBody>
                  <a:tcPr marL="49067" marR="49067" marT="49067" marB="49067"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rtl="0" fontAlgn="t">
                        <a:buNone/>
                      </a:pPr>
                      <a:r>
                        <a:rPr lang="en-US" sz="2000" dirty="0">
                          <a:effectLst/>
                          <a:latin typeface="Gordita" panose="020B0604020202020204" charset="0"/>
                          <a:cs typeface="Gordita" panose="020B0604020202020204" charset="0"/>
                        </a:rPr>
                        <a:t>GSE20916, GSE44861</a:t>
                      </a:r>
                    </a:p>
                  </a:txBody>
                  <a:tcPr marL="49067" marR="49067" marT="49067" marB="49067"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rtl="0" fontAlgn="t">
                        <a:buNone/>
                      </a:pPr>
                      <a:r>
                        <a:rPr lang="en-US" sz="2000" b="0" i="0" u="none" strike="noStrike" dirty="0">
                          <a:solidFill>
                            <a:srgbClr val="000000"/>
                          </a:solidFill>
                          <a:effectLst/>
                          <a:latin typeface="Gordita" panose="020B0604020202020204" charset="0"/>
                          <a:cs typeface="Gordita" panose="020B0604020202020204" charset="0"/>
                        </a:rPr>
                        <a:t>96.4%, 98.2%</a:t>
                      </a:r>
                      <a:endParaRPr lang="en-US" sz="2000" dirty="0">
                        <a:effectLst/>
                        <a:latin typeface="Gordita" panose="020B0604020202020204" charset="0"/>
                        <a:cs typeface="Gordita" panose="020B0604020202020204" charset="0"/>
                      </a:endParaRPr>
                    </a:p>
                  </a:txBody>
                  <a:tcPr marL="49067" marR="49067" marT="49067" marB="49067"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823464355"/>
                  </a:ext>
                </a:extLst>
              </a:tr>
              <a:tr h="682345">
                <a:tc>
                  <a:txBody>
                    <a:bodyPr/>
                    <a:lstStyle/>
                    <a:p>
                      <a:pPr algn="ctr" rtl="0" fontAlgn="t">
                        <a:buNone/>
                      </a:pPr>
                      <a:r>
                        <a:rPr lang="en-US" sz="2000" kern="100" dirty="0">
                          <a:solidFill>
                            <a:srgbClr val="020000"/>
                          </a:solidFill>
                          <a:effectLst/>
                          <a:latin typeface="Gordita" panose="020B0604020202020204" charset="0"/>
                          <a:ea typeface="Cambria" panose="02040503050406030204" pitchFamily="18" charset="0"/>
                          <a:cs typeface="Gordita" panose="020B0604020202020204" charset="0"/>
                        </a:rPr>
                        <a:t>Machine learning-based identification of proteomic markers in colorectal cancer using UK Biobank data [6]</a:t>
                      </a:r>
                    </a:p>
                  </a:txBody>
                  <a:tcPr marL="49067" marR="49067" marT="49067" marB="49067"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rtl="0" fontAlgn="t">
                        <a:buNone/>
                      </a:pPr>
                      <a:r>
                        <a:rPr lang="en-US" sz="2000" b="0" i="0" u="none" strike="noStrike" dirty="0">
                          <a:solidFill>
                            <a:srgbClr val="000000"/>
                          </a:solidFill>
                          <a:effectLst/>
                          <a:latin typeface="Gordita" panose="020B0604020202020204" charset="0"/>
                          <a:cs typeface="Gordita" panose="020B0604020202020204" charset="0"/>
                        </a:rPr>
                        <a:t>7</a:t>
                      </a:r>
                      <a:endParaRPr lang="en-US" sz="2000" dirty="0">
                        <a:effectLst/>
                        <a:latin typeface="Gordita" panose="020B0604020202020204" charset="0"/>
                        <a:cs typeface="Gordita" panose="020B0604020202020204" charset="0"/>
                      </a:endParaRPr>
                    </a:p>
                  </a:txBody>
                  <a:tcPr marL="49067" marR="49067" marT="49067" marB="49067"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rtl="0" fontAlgn="t">
                        <a:buNone/>
                      </a:pPr>
                      <a:r>
                        <a:rPr lang="en-US" sz="2000" dirty="0">
                          <a:effectLst/>
                          <a:latin typeface="Gordita" panose="020B0604020202020204" charset="0"/>
                          <a:cs typeface="Gordita" panose="020B0604020202020204" charset="0"/>
                        </a:rPr>
                        <a:t>UK Biobank data</a:t>
                      </a:r>
                    </a:p>
                    <a:p>
                      <a:pPr algn="ctr" rtl="0" fontAlgn="t">
                        <a:buNone/>
                      </a:pPr>
                      <a:endParaRPr lang="en-US" sz="2000" dirty="0">
                        <a:effectLst/>
                        <a:latin typeface="Gordita" panose="020B0604020202020204" charset="0"/>
                        <a:cs typeface="Gordita" panose="020B0604020202020204" charset="0"/>
                      </a:endParaRPr>
                    </a:p>
                  </a:txBody>
                  <a:tcPr marL="49067" marR="49067" marT="49067" marB="49067"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rtl="0" fontAlgn="t">
                        <a:buNone/>
                      </a:pPr>
                      <a:r>
                        <a:rPr lang="en-US" sz="2000" b="0" i="0" u="none" strike="noStrike" dirty="0">
                          <a:solidFill>
                            <a:srgbClr val="000000"/>
                          </a:solidFill>
                          <a:effectLst/>
                          <a:latin typeface="Gordita" panose="020B0604020202020204" charset="0"/>
                          <a:cs typeface="Gordita" panose="020B0604020202020204" charset="0"/>
                        </a:rPr>
                        <a:t>94.87%</a:t>
                      </a:r>
                      <a:endParaRPr lang="en-US" sz="2000" dirty="0">
                        <a:effectLst/>
                        <a:latin typeface="Gordita" panose="020B0604020202020204" charset="0"/>
                        <a:cs typeface="Gordita" panose="020B0604020202020204" charset="0"/>
                      </a:endParaRPr>
                    </a:p>
                  </a:txBody>
                  <a:tcPr marL="49067" marR="49067" marT="49067" marB="49067"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413613873"/>
                  </a:ext>
                </a:extLst>
              </a:tr>
              <a:tr h="976211">
                <a:tc>
                  <a:txBody>
                    <a:bodyPr/>
                    <a:lstStyle/>
                    <a:p>
                      <a:pPr algn="ctr" rtl="0" fontAlgn="t">
                        <a:buNone/>
                      </a:pPr>
                      <a:r>
                        <a:rPr lang="en-US" sz="2000" dirty="0">
                          <a:effectLst/>
                          <a:latin typeface="Gordita" panose="020B0604020202020204" charset="0"/>
                          <a:cs typeface="Gordita" panose="020B0604020202020204" charset="0"/>
                        </a:rPr>
                        <a:t>Integrating </a:t>
                      </a:r>
                      <a:r>
                        <a:rPr lang="en-US" sz="2000" dirty="0" err="1">
                          <a:effectLst/>
                          <a:latin typeface="Gordita" panose="020B0604020202020204" charset="0"/>
                          <a:cs typeface="Gordita" panose="020B0604020202020204" charset="0"/>
                        </a:rPr>
                        <a:t>relieff</a:t>
                      </a:r>
                      <a:r>
                        <a:rPr lang="en-US" sz="2000" dirty="0">
                          <a:effectLst/>
                          <a:latin typeface="Gordita" panose="020B0604020202020204" charset="0"/>
                          <a:cs typeface="Gordita" panose="020B0604020202020204" charset="0"/>
                        </a:rPr>
                        <a:t>‑based feature selection and ensemble machine learning for robust biomarker identification in colorectal cancer [7]</a:t>
                      </a:r>
                    </a:p>
                  </a:txBody>
                  <a:tcPr marL="49067" marR="49067" marT="49067" marB="49067"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rtl="0" fontAlgn="t">
                        <a:buNone/>
                      </a:pPr>
                      <a:r>
                        <a:rPr lang="en-US" sz="2000" dirty="0">
                          <a:effectLst/>
                          <a:latin typeface="Gordita" panose="020B0604020202020204" charset="0"/>
                          <a:cs typeface="Gordita" panose="020B0604020202020204" charset="0"/>
                        </a:rPr>
                        <a:t>4</a:t>
                      </a:r>
                    </a:p>
                  </a:txBody>
                  <a:tcPr marL="49067" marR="49067" marT="49067" marB="49067"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rtl="0" fontAlgn="t">
                        <a:buNone/>
                      </a:pPr>
                      <a:r>
                        <a:rPr lang="en-US" sz="2000" dirty="0">
                          <a:effectLst/>
                          <a:latin typeface="Gordita" panose="020B0604020202020204" charset="0"/>
                          <a:cs typeface="Gordita" panose="020B0604020202020204" charset="0"/>
                        </a:rPr>
                        <a:t>GSE44076 </a:t>
                      </a:r>
                    </a:p>
                  </a:txBody>
                  <a:tcPr marL="49067" marR="49067" marT="49067" marB="49067"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rtl="0" fontAlgn="t">
                        <a:buNone/>
                      </a:pPr>
                      <a:r>
                        <a:rPr lang="en-US" sz="2000" dirty="0">
                          <a:effectLst/>
                          <a:latin typeface="Gordita" panose="020B0604020202020204" charset="0"/>
                          <a:cs typeface="Gordita" panose="020B0604020202020204" charset="0"/>
                        </a:rPr>
                        <a:t>97%</a:t>
                      </a:r>
                    </a:p>
                  </a:txBody>
                  <a:tcPr marL="49067" marR="49067" marT="49067" marB="49067"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473588192"/>
                  </a:ext>
                </a:extLst>
              </a:tr>
              <a:tr h="877115">
                <a:tc>
                  <a:txBody>
                    <a:bodyPr/>
                    <a:lstStyle/>
                    <a:p>
                      <a:pPr marL="0" marR="0" lvl="0" indent="0" algn="ctr" defTabSz="914400" rtl="0" eaLnBrk="1" fontAlgn="t" latinLnBrk="0" hangingPunct="1">
                        <a:lnSpc>
                          <a:spcPct val="100000"/>
                        </a:lnSpc>
                        <a:spcBef>
                          <a:spcPts val="0"/>
                        </a:spcBef>
                        <a:spcAft>
                          <a:spcPts val="0"/>
                        </a:spcAft>
                        <a:buClrTx/>
                        <a:buSzTx/>
                        <a:buFontTx/>
                        <a:buNone/>
                        <a:tabLst/>
                        <a:defRPr/>
                      </a:pPr>
                      <a:r>
                        <a:rPr lang="en-US" sz="2000" b="1" i="0" u="none" strike="noStrike" dirty="0">
                          <a:solidFill>
                            <a:srgbClr val="000000"/>
                          </a:solidFill>
                          <a:effectLst/>
                          <a:latin typeface="Gordita" panose="020B0604020202020204" charset="0"/>
                          <a:cs typeface="Gordita" panose="020B0604020202020204" charset="0"/>
                        </a:rPr>
                        <a:t>Our Study</a:t>
                      </a:r>
                      <a:endParaRPr lang="en-US" sz="2000" b="1" dirty="0">
                        <a:effectLst/>
                        <a:latin typeface="Gordita" panose="020B0604020202020204" charset="0"/>
                        <a:cs typeface="Gordita" panose="020B0604020202020204" charset="0"/>
                      </a:endParaRPr>
                    </a:p>
                  </a:txBody>
                  <a:tcPr marL="49067" marR="49067" marT="49067" marB="49067"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rtl="0" fontAlgn="t">
                        <a:buNone/>
                      </a:pPr>
                      <a:r>
                        <a:rPr lang="en-US" sz="2000" b="1" i="0" u="none" strike="noStrike" dirty="0">
                          <a:solidFill>
                            <a:srgbClr val="000000"/>
                          </a:solidFill>
                          <a:effectLst/>
                          <a:latin typeface="Gordita" panose="020B0604020202020204" charset="0"/>
                          <a:cs typeface="Gordita" panose="020B0604020202020204" charset="0"/>
                        </a:rPr>
                        <a:t>  6</a:t>
                      </a:r>
                      <a:endParaRPr lang="en-US" sz="2000" b="1" dirty="0">
                        <a:effectLst/>
                        <a:latin typeface="Gordita" panose="020B0604020202020204" charset="0"/>
                        <a:cs typeface="Gordita" panose="020B0604020202020204" charset="0"/>
                      </a:endParaRPr>
                    </a:p>
                  </a:txBody>
                  <a:tcPr marL="49067" marR="49067" marT="49067" marB="49067"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rtl="0" fontAlgn="t">
                        <a:buNone/>
                      </a:pPr>
                      <a:r>
                        <a:rPr lang="en-US" sz="2000" b="1" dirty="0">
                          <a:effectLst/>
                          <a:latin typeface="Gordita" panose="020B0604020202020204" charset="0"/>
                          <a:cs typeface="Gordita" panose="020B0604020202020204" charset="0"/>
                        </a:rPr>
                        <a:t>GSE106582, GSE21815, GSE8671, GSE44076</a:t>
                      </a:r>
                    </a:p>
                  </a:txBody>
                  <a:tcPr marL="49067" marR="49067" marT="49067" marB="49067"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rtl="0" fontAlgn="t">
                        <a:buNone/>
                      </a:pPr>
                      <a:r>
                        <a:rPr lang="en-US" sz="2000" b="1" i="0" u="none" strike="noStrike" dirty="0">
                          <a:solidFill>
                            <a:srgbClr val="000000"/>
                          </a:solidFill>
                          <a:effectLst/>
                          <a:latin typeface="Gordita" panose="020B0604020202020204" charset="0"/>
                          <a:cs typeface="Gordita" panose="020B0604020202020204" charset="0"/>
                        </a:rPr>
                        <a:t>96.91%, 99.29%,</a:t>
                      </a:r>
                    </a:p>
                    <a:p>
                      <a:pPr algn="ctr" rtl="0" fontAlgn="t">
                        <a:buNone/>
                      </a:pPr>
                      <a:r>
                        <a:rPr lang="en-US" sz="2000" b="1" i="0" u="none" strike="noStrike" dirty="0">
                          <a:solidFill>
                            <a:srgbClr val="000000"/>
                          </a:solidFill>
                          <a:effectLst/>
                          <a:latin typeface="Gordita" panose="020B0604020202020204" charset="0"/>
                          <a:cs typeface="Gordita" panose="020B0604020202020204" charset="0"/>
                        </a:rPr>
                        <a:t>100%, 99.32%</a:t>
                      </a:r>
                      <a:endParaRPr lang="en-US" sz="2000" b="1" dirty="0">
                        <a:effectLst/>
                        <a:latin typeface="Gordita" panose="020B0604020202020204" charset="0"/>
                        <a:cs typeface="Gordita" panose="020B0604020202020204" charset="0"/>
                      </a:endParaRPr>
                    </a:p>
                  </a:txBody>
                  <a:tcPr marL="49067" marR="49067" marT="49067" marB="49067"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213166792"/>
                  </a:ext>
                </a:extLst>
              </a:tr>
            </a:tbl>
          </a:graphicData>
        </a:graphic>
      </p:graphicFrame>
      <p:sp>
        <p:nvSpPr>
          <p:cNvPr id="13" name="Rectangle 1">
            <a:extLst>
              <a:ext uri="{FF2B5EF4-FFF2-40B4-BE49-F238E27FC236}">
                <a16:creationId xmlns:a16="http://schemas.microsoft.com/office/drawing/2014/main" id="{DD5E8403-8D4A-68B9-E3D2-47E7D2D6EBCB}"/>
              </a:ext>
            </a:extLst>
          </p:cNvPr>
          <p:cNvSpPr>
            <a:spLocks noChangeArrowheads="1"/>
          </p:cNvSpPr>
          <p:nvPr/>
        </p:nvSpPr>
        <p:spPr bwMode="auto">
          <a:xfrm>
            <a:off x="4448451" y="4251319"/>
            <a:ext cx="18288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3074" name="Picture 2">
            <a:extLst>
              <a:ext uri="{FF2B5EF4-FFF2-40B4-BE49-F238E27FC236}">
                <a16:creationId xmlns:a16="http://schemas.microsoft.com/office/drawing/2014/main" id="{A8568D4F-E920-9CB0-E032-C3E1060A041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3400" y="2030148"/>
            <a:ext cx="533400" cy="508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530224" y="2659395"/>
            <a:ext cx="16014345" cy="5347618"/>
          </a:xfrm>
          <a:prstGeom prst="rect">
            <a:avLst/>
          </a:prstGeom>
        </p:spPr>
        <p:txBody>
          <a:bodyPr wrap="square" lIns="0" tIns="0" rIns="0" bIns="0" rtlCol="0" anchor="t">
            <a:spAutoFit/>
          </a:bodyPr>
          <a:lstStyle/>
          <a:p>
            <a:pPr>
              <a:lnSpc>
                <a:spcPct val="150000"/>
              </a:lnSpc>
            </a:pPr>
            <a:r>
              <a:rPr lang="en-US" sz="2300" dirty="0">
                <a:latin typeface="Gordita" panose="020B0604020202020204" charset="0"/>
                <a:cs typeface="Gordita" panose="020B0604020202020204" charset="0"/>
              </a:rPr>
              <a:t>An analytical framework is designed, implemented and evaluated. A combination of bioinformatics and machine learning approaches identified 6 influential gene signatures, including ADH1B, CDH3, GUCA2B, PDE9A, ABCA8 and GUCA2A.</a:t>
            </a:r>
          </a:p>
          <a:p>
            <a:endParaRPr lang="en-US" sz="2300" dirty="0">
              <a:latin typeface="Gordita" panose="020B0604020202020204" charset="0"/>
              <a:cs typeface="Gordita" panose="020B0604020202020204" charset="0"/>
            </a:endParaRPr>
          </a:p>
          <a:p>
            <a:r>
              <a:rPr lang="en-US" sz="2300" dirty="0">
                <a:latin typeface="Gordita" panose="020B0604020202020204" charset="0"/>
                <a:cs typeface="Gordita" panose="020B0604020202020204" charset="0"/>
              </a:rPr>
              <a:t>4 independent test datasets are used to evaluate this research showing 96.91%, 99.29%, 100% and 99.32% accuracy. </a:t>
            </a:r>
          </a:p>
          <a:p>
            <a:endParaRPr lang="en-US" sz="2300" dirty="0">
              <a:latin typeface="Gordita" panose="020B0604020202020204" charset="0"/>
              <a:cs typeface="Gordita" panose="020B0604020202020204" charset="0"/>
            </a:endParaRPr>
          </a:p>
          <a:p>
            <a:r>
              <a:rPr lang="en-US" sz="2300" dirty="0">
                <a:latin typeface="Gordita" panose="020B0604020202020204" charset="0"/>
                <a:cs typeface="Gordita" panose="020B0604020202020204" charset="0"/>
              </a:rPr>
              <a:t>The models are interpreted by Explainable AI i.e. SHAP features importance and SHAP waterfall chart. </a:t>
            </a:r>
          </a:p>
          <a:p>
            <a:endParaRPr lang="en-US" sz="2800" dirty="0">
              <a:latin typeface="Gordita" panose="020B0604020202020204" charset="0"/>
              <a:cs typeface="Gordita" panose="020B0604020202020204" charset="0"/>
            </a:endParaRPr>
          </a:p>
          <a:p>
            <a:r>
              <a:rPr lang="en-US" sz="2300" dirty="0">
                <a:latin typeface="Gordita" panose="020B0604020202020204" charset="0"/>
                <a:cs typeface="Gordita" panose="020B0604020202020204" charset="0"/>
              </a:rPr>
              <a:t>Also , GEPIA2 was used to validate these 6 genes showing they are statistically significant (p value &lt; 0.05).</a:t>
            </a:r>
          </a:p>
          <a:p>
            <a:endParaRPr lang="en-US" sz="3200" dirty="0">
              <a:latin typeface="Gordita" panose="020B0604020202020204" charset="0"/>
              <a:cs typeface="Gordita" panose="020B0604020202020204" charset="0"/>
            </a:endParaRPr>
          </a:p>
          <a:p>
            <a:r>
              <a:rPr lang="en-US" sz="2300" dirty="0">
                <a:latin typeface="Gordita" panose="020B0604020202020204" charset="0"/>
                <a:cs typeface="Gordita" panose="020B0604020202020204" charset="0"/>
              </a:rPr>
              <a:t>Then immune infiltration was followed by these 6 genes. Consequently, these 6 biomarkers are anticipated as influential markers for CRC.</a:t>
            </a:r>
          </a:p>
        </p:txBody>
      </p:sp>
      <p:sp>
        <p:nvSpPr>
          <p:cNvPr id="3" name="Freeform 3"/>
          <p:cNvSpPr/>
          <p:nvPr/>
        </p:nvSpPr>
        <p:spPr>
          <a:xfrm>
            <a:off x="-152400" y="9004545"/>
            <a:ext cx="18592800" cy="1898659"/>
          </a:xfrm>
          <a:custGeom>
            <a:avLst/>
            <a:gdLst/>
            <a:ahLst/>
            <a:cxnLst/>
            <a:rect l="l" t="t" r="r" b="b"/>
            <a:pathLst>
              <a:path w="18592800" h="1898659">
                <a:moveTo>
                  <a:pt x="0" y="0"/>
                </a:moveTo>
                <a:lnTo>
                  <a:pt x="18592800" y="0"/>
                </a:lnTo>
                <a:lnTo>
                  <a:pt x="18592800" y="1898659"/>
                </a:lnTo>
                <a:lnTo>
                  <a:pt x="0" y="1898659"/>
                </a:lnTo>
                <a:lnTo>
                  <a:pt x="0" y="0"/>
                </a:lnTo>
                <a:close/>
              </a:path>
            </a:pathLst>
          </a:custGeom>
          <a:blipFill>
            <a:blip r:embed="rId2">
              <a:extLst>
                <a:ext uri="{96DAC541-7B7A-43D3-8B79-37D633B846F1}">
                  <asvg:svgBlip xmlns:asvg="http://schemas.microsoft.com/office/drawing/2016/SVG/main" r:embed="rId3"/>
                </a:ext>
              </a:extLst>
            </a:blip>
            <a:stretch>
              <a:fillRect l="-7160" r="-7160"/>
            </a:stretch>
          </a:blipFill>
        </p:spPr>
        <p:txBody>
          <a:bodyPr/>
          <a:lstStyle/>
          <a:p>
            <a:endParaRPr lang="en-US"/>
          </a:p>
        </p:txBody>
      </p:sp>
      <p:sp>
        <p:nvSpPr>
          <p:cNvPr id="4" name="TextBox 4"/>
          <p:cNvSpPr txBox="1"/>
          <p:nvPr/>
        </p:nvSpPr>
        <p:spPr>
          <a:xfrm>
            <a:off x="3718072" y="9391899"/>
            <a:ext cx="10851856" cy="561975"/>
          </a:xfrm>
          <a:prstGeom prst="rect">
            <a:avLst/>
          </a:prstGeom>
        </p:spPr>
        <p:txBody>
          <a:bodyPr lIns="0" tIns="0" rIns="0" bIns="0" rtlCol="0" anchor="t">
            <a:spAutoFit/>
          </a:bodyPr>
          <a:lstStyle/>
          <a:p>
            <a:pPr algn="ctr">
              <a:lnSpc>
                <a:spcPts val="4199"/>
              </a:lnSpc>
            </a:pPr>
            <a:r>
              <a:rPr lang="en-US" sz="2999">
                <a:solidFill>
                  <a:srgbClr val="FFFFFF"/>
                </a:solidFill>
                <a:latin typeface="Avenir"/>
                <a:ea typeface="Avenir"/>
                <a:cs typeface="Avenir"/>
                <a:sym typeface="Avenir"/>
              </a:rPr>
              <a:t>Department Of Computer Science and Engineering, JnU</a:t>
            </a:r>
          </a:p>
        </p:txBody>
      </p:sp>
      <p:grpSp>
        <p:nvGrpSpPr>
          <p:cNvPr id="5" name="Group 5"/>
          <p:cNvGrpSpPr/>
          <p:nvPr/>
        </p:nvGrpSpPr>
        <p:grpSpPr>
          <a:xfrm>
            <a:off x="16876500" y="120031"/>
            <a:ext cx="1336138" cy="1336138"/>
            <a:chOff x="0" y="0"/>
            <a:chExt cx="1901571" cy="1901571"/>
          </a:xfrm>
        </p:grpSpPr>
        <p:sp>
          <p:nvSpPr>
            <p:cNvPr id="6" name="Freeform 6"/>
            <p:cNvSpPr/>
            <p:nvPr/>
          </p:nvSpPr>
          <p:spPr>
            <a:xfrm>
              <a:off x="0" y="0"/>
              <a:ext cx="1901571" cy="1901571"/>
            </a:xfrm>
            <a:custGeom>
              <a:avLst/>
              <a:gdLst/>
              <a:ahLst/>
              <a:cxnLst/>
              <a:rect l="l" t="t" r="r" b="b"/>
              <a:pathLst>
                <a:path w="1901571" h="1901571">
                  <a:moveTo>
                    <a:pt x="0" y="0"/>
                  </a:moveTo>
                  <a:lnTo>
                    <a:pt x="1901571" y="0"/>
                  </a:lnTo>
                  <a:lnTo>
                    <a:pt x="1901571" y="1901571"/>
                  </a:lnTo>
                  <a:lnTo>
                    <a:pt x="0" y="1901571"/>
                  </a:lnTo>
                  <a:lnTo>
                    <a:pt x="0" y="0"/>
                  </a:lnTo>
                  <a:close/>
                </a:path>
              </a:pathLst>
            </a:custGeom>
            <a:blipFill>
              <a:blip r:embed="rId4"/>
              <a:stretch>
                <a:fillRect/>
              </a:stretch>
            </a:blipFill>
          </p:spPr>
          <p:txBody>
            <a:bodyPr/>
            <a:lstStyle/>
            <a:p>
              <a:endParaRPr lang="en-US"/>
            </a:p>
          </p:txBody>
        </p:sp>
      </p:grpSp>
      <p:sp>
        <p:nvSpPr>
          <p:cNvPr id="7" name="AutoShape 7"/>
          <p:cNvSpPr/>
          <p:nvPr/>
        </p:nvSpPr>
        <p:spPr>
          <a:xfrm>
            <a:off x="0" y="1677809"/>
            <a:ext cx="18288000" cy="0"/>
          </a:xfrm>
          <a:prstGeom prst="line">
            <a:avLst/>
          </a:prstGeom>
          <a:ln w="66675" cap="flat">
            <a:solidFill>
              <a:srgbClr val="015551"/>
            </a:solidFill>
            <a:prstDash val="solid"/>
            <a:headEnd type="none" w="sm" len="sm"/>
            <a:tailEnd type="none" w="sm" len="sm"/>
          </a:ln>
        </p:spPr>
        <p:txBody>
          <a:bodyPr/>
          <a:lstStyle/>
          <a:p>
            <a:endParaRPr lang="en-US"/>
          </a:p>
        </p:txBody>
      </p:sp>
      <p:sp>
        <p:nvSpPr>
          <p:cNvPr id="8" name="TextBox 8"/>
          <p:cNvSpPr txBox="1"/>
          <p:nvPr/>
        </p:nvSpPr>
        <p:spPr>
          <a:xfrm>
            <a:off x="3657600" y="454337"/>
            <a:ext cx="10791549" cy="912237"/>
          </a:xfrm>
          <a:prstGeom prst="rect">
            <a:avLst/>
          </a:prstGeom>
        </p:spPr>
        <p:txBody>
          <a:bodyPr wrap="square" lIns="0" tIns="0" rIns="0" bIns="0" rtlCol="0" anchor="t">
            <a:spAutoFit/>
          </a:bodyPr>
          <a:lstStyle/>
          <a:p>
            <a:pPr algn="ctr">
              <a:lnSpc>
                <a:spcPts val="7729"/>
              </a:lnSpc>
            </a:pPr>
            <a:r>
              <a:rPr lang="en-US" sz="5560" b="1" dirty="0">
                <a:solidFill>
                  <a:srgbClr val="000000"/>
                </a:solidFill>
                <a:latin typeface="Comic Sans MS" panose="030F0702030302020204" pitchFamily="66" charset="0"/>
                <a:ea typeface="Gordita Bold"/>
                <a:cs typeface="Gordita Bold"/>
                <a:sym typeface="Gordita Bold"/>
              </a:rPr>
              <a:t>Conclusion</a:t>
            </a:r>
          </a:p>
        </p:txBody>
      </p:sp>
      <p:sp>
        <p:nvSpPr>
          <p:cNvPr id="9" name="TextBox 7">
            <a:extLst>
              <a:ext uri="{FF2B5EF4-FFF2-40B4-BE49-F238E27FC236}">
                <a16:creationId xmlns:a16="http://schemas.microsoft.com/office/drawing/2014/main" id="{891876B6-904B-EE0B-7BB9-86D2D4006DC2}"/>
              </a:ext>
            </a:extLst>
          </p:cNvPr>
          <p:cNvSpPr txBox="1"/>
          <p:nvPr/>
        </p:nvSpPr>
        <p:spPr>
          <a:xfrm>
            <a:off x="17263085" y="9222325"/>
            <a:ext cx="472928" cy="466538"/>
          </a:xfrm>
          <a:prstGeom prst="rect">
            <a:avLst/>
          </a:prstGeom>
        </p:spPr>
        <p:txBody>
          <a:bodyPr wrap="square" lIns="0" tIns="0" rIns="0" bIns="0" rtlCol="0" anchor="t">
            <a:spAutoFit/>
          </a:bodyPr>
          <a:lstStyle/>
          <a:p>
            <a:pPr algn="r">
              <a:lnSpc>
                <a:spcPts val="4199"/>
              </a:lnSpc>
            </a:pPr>
            <a:r>
              <a:rPr lang="en-US" sz="2000" dirty="0">
                <a:solidFill>
                  <a:srgbClr val="FFFFFF"/>
                </a:solidFill>
                <a:latin typeface="Avenir"/>
                <a:ea typeface="Avenir"/>
                <a:cs typeface="Avenir"/>
                <a:sym typeface="Avenir"/>
              </a:rPr>
              <a:t>32</a:t>
            </a:r>
          </a:p>
        </p:txBody>
      </p:sp>
      <p:pic>
        <p:nvPicPr>
          <p:cNvPr id="10" name="Picture 2">
            <a:extLst>
              <a:ext uri="{FF2B5EF4-FFF2-40B4-BE49-F238E27FC236}">
                <a16:creationId xmlns:a16="http://schemas.microsoft.com/office/drawing/2014/main" id="{AC345DCB-F61D-D7DC-41AA-B0BB0818400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8402" y="2690879"/>
            <a:ext cx="533400" cy="5080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a:extLst>
              <a:ext uri="{FF2B5EF4-FFF2-40B4-BE49-F238E27FC236}">
                <a16:creationId xmlns:a16="http://schemas.microsoft.com/office/drawing/2014/main" id="{64108E89-36E6-4A34-256C-8673851E60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8402" y="4511490"/>
            <a:ext cx="533400" cy="5080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a:extLst>
              <a:ext uri="{FF2B5EF4-FFF2-40B4-BE49-F238E27FC236}">
                <a16:creationId xmlns:a16="http://schemas.microsoft.com/office/drawing/2014/main" id="{2B0172AF-7C90-4F67-7D9A-2CC770DEBF1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5252" y="5530072"/>
            <a:ext cx="533400" cy="50800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a:extLst>
              <a:ext uri="{FF2B5EF4-FFF2-40B4-BE49-F238E27FC236}">
                <a16:creationId xmlns:a16="http://schemas.microsoft.com/office/drawing/2014/main" id="{523E45E8-B541-71CC-7913-8B306CF79AB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1531" y="7151421"/>
            <a:ext cx="533400" cy="5080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a:extLst>
              <a:ext uri="{FF2B5EF4-FFF2-40B4-BE49-F238E27FC236}">
                <a16:creationId xmlns:a16="http://schemas.microsoft.com/office/drawing/2014/main" id="{BF6A3E15-17E8-B868-BE83-A2B02BE1D21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1531" y="6314298"/>
            <a:ext cx="533400" cy="508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52400" y="9004545"/>
            <a:ext cx="18592800" cy="1898659"/>
          </a:xfrm>
          <a:custGeom>
            <a:avLst/>
            <a:gdLst/>
            <a:ahLst/>
            <a:cxnLst/>
            <a:rect l="l" t="t" r="r" b="b"/>
            <a:pathLst>
              <a:path w="18592800" h="1898659">
                <a:moveTo>
                  <a:pt x="0" y="0"/>
                </a:moveTo>
                <a:lnTo>
                  <a:pt x="18592800" y="0"/>
                </a:lnTo>
                <a:lnTo>
                  <a:pt x="18592800" y="1898659"/>
                </a:lnTo>
                <a:lnTo>
                  <a:pt x="0" y="1898659"/>
                </a:lnTo>
                <a:lnTo>
                  <a:pt x="0" y="0"/>
                </a:lnTo>
                <a:close/>
              </a:path>
            </a:pathLst>
          </a:custGeom>
          <a:blipFill>
            <a:blip r:embed="rId2">
              <a:extLst>
                <a:ext uri="{96DAC541-7B7A-43D3-8B79-37D633B846F1}">
                  <asvg:svgBlip xmlns:asvg="http://schemas.microsoft.com/office/drawing/2016/SVG/main" r:embed="rId3"/>
                </a:ext>
              </a:extLst>
            </a:blip>
            <a:stretch>
              <a:fillRect l="-7160" r="-7160"/>
            </a:stretch>
          </a:blipFill>
        </p:spPr>
        <p:txBody>
          <a:bodyPr/>
          <a:lstStyle/>
          <a:p>
            <a:endParaRPr lang="en-US"/>
          </a:p>
        </p:txBody>
      </p:sp>
      <p:sp>
        <p:nvSpPr>
          <p:cNvPr id="3" name="TextBox 3"/>
          <p:cNvSpPr txBox="1"/>
          <p:nvPr/>
        </p:nvSpPr>
        <p:spPr>
          <a:xfrm>
            <a:off x="3718072" y="9391899"/>
            <a:ext cx="10851856" cy="561975"/>
          </a:xfrm>
          <a:prstGeom prst="rect">
            <a:avLst/>
          </a:prstGeom>
        </p:spPr>
        <p:txBody>
          <a:bodyPr lIns="0" tIns="0" rIns="0" bIns="0" rtlCol="0" anchor="t">
            <a:spAutoFit/>
          </a:bodyPr>
          <a:lstStyle/>
          <a:p>
            <a:pPr algn="ctr">
              <a:lnSpc>
                <a:spcPts val="4199"/>
              </a:lnSpc>
            </a:pPr>
            <a:r>
              <a:rPr lang="en-US" sz="2999">
                <a:solidFill>
                  <a:srgbClr val="FFFFFF"/>
                </a:solidFill>
                <a:latin typeface="Avenir"/>
                <a:ea typeface="Avenir"/>
                <a:cs typeface="Avenir"/>
                <a:sym typeface="Avenir"/>
              </a:rPr>
              <a:t>Department Of Computer Science and Engineering, JnU</a:t>
            </a:r>
          </a:p>
        </p:txBody>
      </p:sp>
      <p:grpSp>
        <p:nvGrpSpPr>
          <p:cNvPr id="4" name="Group 4"/>
          <p:cNvGrpSpPr/>
          <p:nvPr/>
        </p:nvGrpSpPr>
        <p:grpSpPr>
          <a:xfrm>
            <a:off x="16876500" y="120031"/>
            <a:ext cx="1336138" cy="1336138"/>
            <a:chOff x="0" y="0"/>
            <a:chExt cx="1901571" cy="1901571"/>
          </a:xfrm>
        </p:grpSpPr>
        <p:sp>
          <p:nvSpPr>
            <p:cNvPr id="5" name="Freeform 5"/>
            <p:cNvSpPr/>
            <p:nvPr/>
          </p:nvSpPr>
          <p:spPr>
            <a:xfrm>
              <a:off x="0" y="0"/>
              <a:ext cx="1901571" cy="1901571"/>
            </a:xfrm>
            <a:custGeom>
              <a:avLst/>
              <a:gdLst/>
              <a:ahLst/>
              <a:cxnLst/>
              <a:rect l="l" t="t" r="r" b="b"/>
              <a:pathLst>
                <a:path w="1901571" h="1901571">
                  <a:moveTo>
                    <a:pt x="0" y="0"/>
                  </a:moveTo>
                  <a:lnTo>
                    <a:pt x="1901571" y="0"/>
                  </a:lnTo>
                  <a:lnTo>
                    <a:pt x="1901571" y="1901571"/>
                  </a:lnTo>
                  <a:lnTo>
                    <a:pt x="0" y="1901571"/>
                  </a:lnTo>
                  <a:lnTo>
                    <a:pt x="0" y="0"/>
                  </a:lnTo>
                  <a:close/>
                </a:path>
              </a:pathLst>
            </a:custGeom>
            <a:blipFill>
              <a:blip r:embed="rId4"/>
              <a:stretch>
                <a:fillRect/>
              </a:stretch>
            </a:blipFill>
          </p:spPr>
          <p:txBody>
            <a:bodyPr/>
            <a:lstStyle/>
            <a:p>
              <a:endParaRPr lang="en-US"/>
            </a:p>
          </p:txBody>
        </p:sp>
      </p:grpSp>
      <p:sp>
        <p:nvSpPr>
          <p:cNvPr id="6" name="AutoShape 6"/>
          <p:cNvSpPr/>
          <p:nvPr/>
        </p:nvSpPr>
        <p:spPr>
          <a:xfrm>
            <a:off x="0" y="1677809"/>
            <a:ext cx="18288000" cy="0"/>
          </a:xfrm>
          <a:prstGeom prst="line">
            <a:avLst/>
          </a:prstGeom>
          <a:ln w="66675" cap="flat">
            <a:solidFill>
              <a:srgbClr val="015551"/>
            </a:solidFill>
            <a:prstDash val="solid"/>
            <a:headEnd type="none" w="sm" len="sm"/>
            <a:tailEnd type="none" w="sm" len="sm"/>
          </a:ln>
        </p:spPr>
        <p:txBody>
          <a:bodyPr/>
          <a:lstStyle/>
          <a:p>
            <a:endParaRPr lang="en-US"/>
          </a:p>
        </p:txBody>
      </p:sp>
      <p:sp>
        <p:nvSpPr>
          <p:cNvPr id="7" name="TextBox 7"/>
          <p:cNvSpPr txBox="1"/>
          <p:nvPr/>
        </p:nvSpPr>
        <p:spPr>
          <a:xfrm>
            <a:off x="4448451" y="418307"/>
            <a:ext cx="9391098" cy="949940"/>
          </a:xfrm>
          <a:prstGeom prst="rect">
            <a:avLst/>
          </a:prstGeom>
        </p:spPr>
        <p:txBody>
          <a:bodyPr lIns="0" tIns="0" rIns="0" bIns="0" rtlCol="0" anchor="t">
            <a:spAutoFit/>
          </a:bodyPr>
          <a:lstStyle/>
          <a:p>
            <a:pPr algn="ctr">
              <a:lnSpc>
                <a:spcPts val="7729"/>
              </a:lnSpc>
            </a:pPr>
            <a:r>
              <a:rPr lang="en-US" sz="5560" b="1" dirty="0">
                <a:solidFill>
                  <a:srgbClr val="000000"/>
                </a:solidFill>
                <a:latin typeface="Comic Sans MS" panose="030F0702030302020204" pitchFamily="66" charset="0"/>
                <a:ea typeface="Gordita Bold"/>
                <a:cs typeface="Gordita Bold"/>
                <a:sym typeface="Gordita Bold"/>
              </a:rPr>
              <a:t>References</a:t>
            </a:r>
          </a:p>
        </p:txBody>
      </p:sp>
      <p:graphicFrame>
        <p:nvGraphicFramePr>
          <p:cNvPr id="8" name="Table 7">
            <a:extLst>
              <a:ext uri="{FF2B5EF4-FFF2-40B4-BE49-F238E27FC236}">
                <a16:creationId xmlns:a16="http://schemas.microsoft.com/office/drawing/2014/main" id="{1CCFA86B-C705-C102-B63E-B538E868A3BC}"/>
              </a:ext>
            </a:extLst>
          </p:cNvPr>
          <p:cNvGraphicFramePr>
            <a:graphicFrameLocks noGrp="1"/>
          </p:cNvGraphicFramePr>
          <p:nvPr>
            <p:extLst>
              <p:ext uri="{D42A27DB-BD31-4B8C-83A1-F6EECF244321}">
                <p14:modId xmlns:p14="http://schemas.microsoft.com/office/powerpoint/2010/main" val="1489822199"/>
              </p:ext>
            </p:extLst>
          </p:nvPr>
        </p:nvGraphicFramePr>
        <p:xfrm>
          <a:off x="771129" y="2123193"/>
          <a:ext cx="16728420" cy="6485998"/>
        </p:xfrm>
        <a:graphic>
          <a:graphicData uri="http://schemas.openxmlformats.org/drawingml/2006/table">
            <a:tbl>
              <a:tblPr firstRow="1" bandRow="1">
                <a:tableStyleId>{2D5ABB26-0587-4C30-8999-92F81FD0307C}</a:tableStyleId>
              </a:tblPr>
              <a:tblGrid>
                <a:gridCol w="591899">
                  <a:extLst>
                    <a:ext uri="{9D8B030D-6E8A-4147-A177-3AD203B41FA5}">
                      <a16:colId xmlns:a16="http://schemas.microsoft.com/office/drawing/2014/main" val="4091279865"/>
                    </a:ext>
                  </a:extLst>
                </a:gridCol>
                <a:gridCol w="16136521">
                  <a:extLst>
                    <a:ext uri="{9D8B030D-6E8A-4147-A177-3AD203B41FA5}">
                      <a16:colId xmlns:a16="http://schemas.microsoft.com/office/drawing/2014/main" val="486063775"/>
                    </a:ext>
                  </a:extLst>
                </a:gridCol>
              </a:tblGrid>
              <a:tr h="560231">
                <a:tc>
                  <a:txBody>
                    <a:bodyPr/>
                    <a:lstStyle/>
                    <a:p>
                      <a:pPr algn="ctr"/>
                      <a:r>
                        <a:rPr lang="en-US" sz="2300" dirty="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300" b="0" u="none" strike="noStrike" kern="1200" cap="none" spc="0" normalizeH="0" baseline="0" noProof="0" dirty="0">
                          <a:ln>
                            <a:noFill/>
                          </a:ln>
                          <a:solidFill>
                            <a:srgbClr val="000000"/>
                          </a:solidFill>
                          <a:effectLst/>
                          <a:uLnTx/>
                          <a:uFillTx/>
                          <a:sym typeface="Avenir"/>
                        </a:rPr>
                        <a:t>https://www.wcrf.org/preventing-cancer/cancer-statistics/colorectal-cancer-statistics/</a:t>
                      </a:r>
                    </a:p>
                  </a:txBody>
                  <a:tcPr/>
                </a:tc>
                <a:extLst>
                  <a:ext uri="{0D108BD9-81ED-4DB2-BD59-A6C34878D82A}">
                    <a16:rowId xmlns:a16="http://schemas.microsoft.com/office/drawing/2014/main" val="818876481"/>
                  </a:ext>
                </a:extLst>
              </a:tr>
              <a:tr h="2023469">
                <a:tc>
                  <a:txBody>
                    <a:bodyPr/>
                    <a:lstStyle/>
                    <a:p>
                      <a:pPr algn="ctr"/>
                      <a:r>
                        <a:rPr lang="en-US" sz="23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300" b="0" u="none" strike="noStrike" kern="1200" cap="none" spc="0" normalizeH="0" baseline="0" noProof="0" dirty="0">
                          <a:ln>
                            <a:noFill/>
                          </a:ln>
                          <a:solidFill>
                            <a:schemeClr val="tx1"/>
                          </a:solidFill>
                          <a:effectLst/>
                          <a:uLnTx/>
                          <a:uFillTx/>
                          <a:sym typeface="Avenir"/>
                        </a:rPr>
                        <a:t>Sweeney SM, Hamadeh HK, Abrams N, Adam SJ, Brenner S, Connors DE, Davis GJ, Fiore LD, Gawel SH, Grossman RL, Hanlon SE, Hsu K, </a:t>
                      </a:r>
                      <a:r>
                        <a:rPr kumimoji="0" lang="en-US" sz="2300" b="0" u="none" strike="noStrike" kern="1200" cap="none" spc="0" normalizeH="0" baseline="0" noProof="0" dirty="0" err="1">
                          <a:ln>
                            <a:noFill/>
                          </a:ln>
                          <a:solidFill>
                            <a:schemeClr val="tx1"/>
                          </a:solidFill>
                          <a:effectLst/>
                          <a:uLnTx/>
                          <a:uFillTx/>
                          <a:sym typeface="Avenir"/>
                        </a:rPr>
                        <a:t>Kelloff</a:t>
                      </a:r>
                      <a:r>
                        <a:rPr kumimoji="0" lang="en-US" sz="2300" b="0" u="none" strike="noStrike" kern="1200" cap="none" spc="0" normalizeH="0" baseline="0" noProof="0" dirty="0">
                          <a:ln>
                            <a:noFill/>
                          </a:ln>
                          <a:solidFill>
                            <a:schemeClr val="tx1"/>
                          </a:solidFill>
                          <a:effectLst/>
                          <a:uLnTx/>
                          <a:uFillTx/>
                          <a:sym typeface="Avenir"/>
                        </a:rPr>
                        <a:t> GJ, Kirsch IR, Louv B, McGraw D, Meng F, Milgram D, Miller RS, Morgan E, Mukundan L, O'Brien T, Robbins P, Rubin EH, Rubinstein WS, Salmi L, Schaller TH, Shi G, Sigman CC, Srivastava S. Case Studies for Overcoming Challenges in Using Big Data in Cancer. Cancer Res. 2023 Apr 14;83(8):1183-1190. </a:t>
                      </a:r>
                      <a:r>
                        <a:rPr kumimoji="0" lang="en-US" sz="2300" b="0" u="none" strike="noStrike" kern="1200" cap="none" spc="0" normalizeH="0" baseline="0" noProof="0" dirty="0" err="1">
                          <a:ln>
                            <a:noFill/>
                          </a:ln>
                          <a:solidFill>
                            <a:schemeClr val="tx1"/>
                          </a:solidFill>
                          <a:effectLst/>
                          <a:uLnTx/>
                          <a:uFillTx/>
                          <a:sym typeface="Avenir"/>
                        </a:rPr>
                        <a:t>doi</a:t>
                      </a:r>
                      <a:r>
                        <a:rPr kumimoji="0" lang="en-US" sz="2300" b="0" u="none" strike="noStrike" kern="1200" cap="none" spc="0" normalizeH="0" baseline="0" noProof="0" dirty="0">
                          <a:ln>
                            <a:noFill/>
                          </a:ln>
                          <a:solidFill>
                            <a:schemeClr val="tx1"/>
                          </a:solidFill>
                          <a:effectLst/>
                          <a:uLnTx/>
                          <a:uFillTx/>
                          <a:sym typeface="Avenir"/>
                        </a:rPr>
                        <a:t>: 10.1158/0008-5472.CAN-22-1277. PMID: 36625851; PMCID: PMC10102839.</a:t>
                      </a:r>
                    </a:p>
                  </a:txBody>
                  <a:tcPr/>
                </a:tc>
                <a:extLst>
                  <a:ext uri="{0D108BD9-81ED-4DB2-BD59-A6C34878D82A}">
                    <a16:rowId xmlns:a16="http://schemas.microsoft.com/office/drawing/2014/main" val="896067127"/>
                  </a:ext>
                </a:extLst>
              </a:tr>
              <a:tr h="1448873">
                <a:tc>
                  <a:txBody>
                    <a:bodyPr/>
                    <a:lstStyle/>
                    <a:p>
                      <a:pPr algn="ctr"/>
                      <a:r>
                        <a:rPr lang="en-US" sz="2300" dirty="0"/>
                        <a:t>[3]</a:t>
                      </a:r>
                    </a:p>
                  </a:txBody>
                  <a:tcPr/>
                </a:tc>
                <a:tc>
                  <a:txBody>
                    <a:bodyPr/>
                    <a:lstStyle/>
                    <a:p>
                      <a:r>
                        <a:rPr lang="en-US" sz="2300" kern="1200" dirty="0">
                          <a:solidFill>
                            <a:schemeClr val="tx1"/>
                          </a:solidFill>
                          <a:effectLst/>
                          <a:latin typeface="+mn-lt"/>
                          <a:ea typeface="+mn-ea"/>
                          <a:cs typeface="+mn-cs"/>
                        </a:rPr>
                        <a:t>A. Vaziri-Moghadam and M. </a:t>
                      </a:r>
                      <a:r>
                        <a:rPr lang="en-US" sz="2300" kern="1200" dirty="0" err="1">
                          <a:solidFill>
                            <a:schemeClr val="tx1"/>
                          </a:solidFill>
                          <a:effectLst/>
                          <a:latin typeface="+mn-lt"/>
                          <a:ea typeface="+mn-ea"/>
                          <a:cs typeface="+mn-cs"/>
                        </a:rPr>
                        <a:t>Foroughmand-Araabi</a:t>
                      </a:r>
                      <a:r>
                        <a:rPr lang="en-US" sz="2300" kern="1200" dirty="0">
                          <a:solidFill>
                            <a:schemeClr val="tx1"/>
                          </a:solidFill>
                          <a:effectLst/>
                          <a:latin typeface="+mn-lt"/>
                          <a:ea typeface="+mn-ea"/>
                          <a:cs typeface="+mn-cs"/>
                        </a:rPr>
                        <a:t>, “Integrating machine learning and bioinformatics approaches for identifying novel diagnostic gene biomarkers in colorectal cancer,” Scientific Reports, vol. 14, p. 24786, 2024. [Online]. Available: </a:t>
                      </a:r>
                      <a:r>
                        <a:rPr lang="en-US" sz="2300" u="sng" kern="1200" dirty="0">
                          <a:solidFill>
                            <a:schemeClr val="tx1"/>
                          </a:solidFill>
                          <a:effectLst/>
                          <a:latin typeface="+mn-lt"/>
                          <a:ea typeface="+mn-ea"/>
                          <a:cs typeface="+mn-cs"/>
                          <a:hlinkClick r:id="rId5">
                            <a:extLst>
                              <a:ext uri="{A12FA001-AC4F-418D-AE19-62706E023703}">
                                <ahyp:hlinkClr xmlns:ahyp="http://schemas.microsoft.com/office/drawing/2018/hyperlinkcolor" val="tx"/>
                              </a:ext>
                            </a:extLst>
                          </a:hlinkClick>
                        </a:rPr>
                        <a:t>https://www.nature.com/articles/s41598-024-75438-6</a:t>
                      </a:r>
                      <a:endParaRPr lang="en-US" sz="2300" b="0" i="0" kern="1200" dirty="0">
                        <a:solidFill>
                          <a:schemeClr val="tx1"/>
                        </a:solidFill>
                        <a:effectLst/>
                        <a:latin typeface="+mn-lt"/>
                        <a:ea typeface="+mn-ea"/>
                        <a:cs typeface="+mn-cs"/>
                      </a:endParaRPr>
                    </a:p>
                  </a:txBody>
                  <a:tcPr/>
                </a:tc>
                <a:extLst>
                  <a:ext uri="{0D108BD9-81ED-4DB2-BD59-A6C34878D82A}">
                    <a16:rowId xmlns:a16="http://schemas.microsoft.com/office/drawing/2014/main" val="259088594"/>
                  </a:ext>
                </a:extLst>
              </a:tr>
              <a:tr h="1448873">
                <a:tc>
                  <a:txBody>
                    <a:bodyPr/>
                    <a:lstStyle/>
                    <a:p>
                      <a:pPr algn="ctr"/>
                      <a:r>
                        <a:rPr lang="en-US" sz="2300" dirty="0"/>
                        <a:t>[4]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300" kern="1200" dirty="0">
                          <a:solidFill>
                            <a:schemeClr val="tx1"/>
                          </a:solidFill>
                          <a:effectLst/>
                          <a:latin typeface="+mn-lt"/>
                          <a:ea typeface="+mn-ea"/>
                          <a:cs typeface="+mn-cs"/>
                        </a:rPr>
                        <a:t>M. Al-Rajab, J. Lu, Q. Xu, M. </a:t>
                      </a:r>
                      <a:r>
                        <a:rPr lang="en-US" sz="2300" kern="1200" dirty="0" err="1">
                          <a:solidFill>
                            <a:schemeClr val="tx1"/>
                          </a:solidFill>
                          <a:effectLst/>
                          <a:latin typeface="+mn-lt"/>
                          <a:ea typeface="+mn-ea"/>
                          <a:cs typeface="+mn-cs"/>
                        </a:rPr>
                        <a:t>Kentour</a:t>
                      </a:r>
                      <a:r>
                        <a:rPr lang="en-US" sz="2300" kern="1200" dirty="0">
                          <a:solidFill>
                            <a:schemeClr val="tx1"/>
                          </a:solidFill>
                          <a:effectLst/>
                          <a:latin typeface="+mn-lt"/>
                          <a:ea typeface="+mn-ea"/>
                          <a:cs typeface="+mn-cs"/>
                        </a:rPr>
                        <a:t>, A. </a:t>
                      </a:r>
                      <a:r>
                        <a:rPr lang="en-US" sz="2300" kern="1200" dirty="0" err="1">
                          <a:solidFill>
                            <a:schemeClr val="tx1"/>
                          </a:solidFill>
                          <a:effectLst/>
                          <a:latin typeface="+mn-lt"/>
                          <a:ea typeface="+mn-ea"/>
                          <a:cs typeface="+mn-cs"/>
                        </a:rPr>
                        <a:t>Sawsa</a:t>
                      </a:r>
                      <a:r>
                        <a:rPr lang="en-US" sz="2300" kern="1200" dirty="0">
                          <a:solidFill>
                            <a:schemeClr val="tx1"/>
                          </a:solidFill>
                          <a:effectLst/>
                          <a:latin typeface="+mn-lt"/>
                          <a:ea typeface="+mn-ea"/>
                          <a:cs typeface="+mn-cs"/>
                        </a:rPr>
                        <a:t>, E. </a:t>
                      </a:r>
                      <a:r>
                        <a:rPr lang="en-US" sz="2300" kern="1200" dirty="0" err="1">
                          <a:solidFill>
                            <a:schemeClr val="tx1"/>
                          </a:solidFill>
                          <a:effectLst/>
                          <a:latin typeface="+mn-lt"/>
                          <a:ea typeface="+mn-ea"/>
                          <a:cs typeface="+mn-cs"/>
                        </a:rPr>
                        <a:t>Shuweikeh</a:t>
                      </a:r>
                      <a:r>
                        <a:rPr lang="en-US" sz="2300" kern="1200" dirty="0">
                          <a:solidFill>
                            <a:schemeClr val="tx1"/>
                          </a:solidFill>
                          <a:effectLst/>
                          <a:latin typeface="+mn-lt"/>
                          <a:ea typeface="+mn-ea"/>
                          <a:cs typeface="+mn-cs"/>
                        </a:rPr>
                        <a:t>, M. Joy, and R. </a:t>
                      </a:r>
                      <a:r>
                        <a:rPr lang="en-US" sz="2300" kern="1200" dirty="0" err="1">
                          <a:solidFill>
                            <a:schemeClr val="tx1"/>
                          </a:solidFill>
                          <a:effectLst/>
                          <a:latin typeface="+mn-lt"/>
                          <a:ea typeface="+mn-ea"/>
                          <a:cs typeface="+mn-cs"/>
                        </a:rPr>
                        <a:t>Arasaradnam</a:t>
                      </a:r>
                      <a:r>
                        <a:rPr lang="en-US" sz="2300" kern="1200" dirty="0">
                          <a:solidFill>
                            <a:schemeClr val="tx1"/>
                          </a:solidFill>
                          <a:effectLst/>
                          <a:latin typeface="+mn-lt"/>
                          <a:ea typeface="+mn-ea"/>
                          <a:cs typeface="+mn-cs"/>
                        </a:rPr>
                        <a:t>, “A hybrid machine learning feature selection model—</a:t>
                      </a:r>
                      <a:r>
                        <a:rPr lang="en-US" sz="2300" kern="1200" dirty="0" err="1">
                          <a:solidFill>
                            <a:schemeClr val="tx1"/>
                          </a:solidFill>
                          <a:effectLst/>
                          <a:latin typeface="+mn-lt"/>
                          <a:ea typeface="+mn-ea"/>
                          <a:cs typeface="+mn-cs"/>
                        </a:rPr>
                        <a:t>hmlfsm</a:t>
                      </a:r>
                      <a:r>
                        <a:rPr lang="en-US" sz="2300" kern="1200" dirty="0">
                          <a:solidFill>
                            <a:schemeClr val="tx1"/>
                          </a:solidFill>
                          <a:effectLst/>
                          <a:latin typeface="+mn-lt"/>
                          <a:ea typeface="+mn-ea"/>
                          <a:cs typeface="+mn-cs"/>
                        </a:rPr>
                        <a:t> to enhance gene classification applied to multiple colon cancers dataset,” PLOS ONE, vol. 18, no. 11, pp. 1–27, 11 2023. [Online]. Available: </a:t>
                      </a:r>
                      <a:r>
                        <a:rPr lang="en-US" sz="2300" u="sng" kern="1200" dirty="0">
                          <a:solidFill>
                            <a:schemeClr val="tx1"/>
                          </a:solidFill>
                          <a:effectLst/>
                          <a:latin typeface="+mn-lt"/>
                          <a:ea typeface="+mn-ea"/>
                          <a:cs typeface="+mn-cs"/>
                          <a:hlinkClick r:id="rId6">
                            <a:extLst>
                              <a:ext uri="{A12FA001-AC4F-418D-AE19-62706E023703}">
                                <ahyp:hlinkClr xmlns:ahyp="http://schemas.microsoft.com/office/drawing/2018/hyperlinkcolor" val="tx"/>
                              </a:ext>
                            </a:extLst>
                          </a:hlinkClick>
                        </a:rPr>
                        <a:t>https://doi.org/10.1371/journal.pone.0286791</a:t>
                      </a:r>
                      <a:endParaRPr lang="en-US" sz="2300" kern="1200" dirty="0">
                        <a:solidFill>
                          <a:schemeClr val="tx1"/>
                        </a:solidFill>
                        <a:effectLst/>
                        <a:latin typeface="+mn-lt"/>
                        <a:ea typeface="+mn-ea"/>
                        <a:cs typeface="+mn-cs"/>
                      </a:endParaRPr>
                    </a:p>
                  </a:txBody>
                  <a:tcPr/>
                </a:tc>
                <a:extLst>
                  <a:ext uri="{0D108BD9-81ED-4DB2-BD59-A6C34878D82A}">
                    <a16:rowId xmlns:a16="http://schemas.microsoft.com/office/drawing/2014/main" val="3150027338"/>
                  </a:ext>
                </a:extLst>
              </a:tr>
              <a:tr h="1004552">
                <a:tc>
                  <a:txBody>
                    <a:bodyPr/>
                    <a:lstStyle/>
                    <a:p>
                      <a:pPr algn="ctr"/>
                      <a:r>
                        <a:rPr lang="en-US" sz="2300" dirty="0"/>
                        <a:t>[5]</a:t>
                      </a:r>
                    </a:p>
                  </a:txBody>
                  <a:tcPr/>
                </a:tc>
                <a:tc>
                  <a:txBody>
                    <a:bodyPr/>
                    <a:lstStyle/>
                    <a:p>
                      <a:r>
                        <a:rPr lang="en-US" sz="2300" kern="1200" dirty="0">
                          <a:solidFill>
                            <a:schemeClr val="tx1"/>
                          </a:solidFill>
                          <a:effectLst/>
                          <a:latin typeface="+mn-lt"/>
                          <a:ea typeface="+mn-ea"/>
                          <a:cs typeface="+mn-cs"/>
                        </a:rPr>
                        <a:t>S. </a:t>
                      </a:r>
                      <a:r>
                        <a:rPr lang="en-US" sz="2300" kern="1200" dirty="0" err="1">
                          <a:solidFill>
                            <a:schemeClr val="tx1"/>
                          </a:solidFill>
                          <a:effectLst/>
                          <a:latin typeface="+mn-lt"/>
                          <a:ea typeface="+mn-ea"/>
                          <a:cs typeface="+mn-cs"/>
                        </a:rPr>
                        <a:t>Koppad</a:t>
                      </a:r>
                      <a:r>
                        <a:rPr lang="en-US" sz="2300" kern="1200" dirty="0">
                          <a:solidFill>
                            <a:schemeClr val="tx1"/>
                          </a:solidFill>
                          <a:effectLst/>
                          <a:latin typeface="+mn-lt"/>
                          <a:ea typeface="+mn-ea"/>
                          <a:cs typeface="+mn-cs"/>
                        </a:rPr>
                        <a:t>, A. Basava, K. Nash, G. V. </a:t>
                      </a:r>
                      <a:r>
                        <a:rPr lang="en-US" sz="2300" kern="1200" dirty="0" err="1">
                          <a:solidFill>
                            <a:schemeClr val="tx1"/>
                          </a:solidFill>
                          <a:effectLst/>
                          <a:latin typeface="+mn-lt"/>
                          <a:ea typeface="+mn-ea"/>
                          <a:cs typeface="+mn-cs"/>
                        </a:rPr>
                        <a:t>Gkoutos</a:t>
                      </a:r>
                      <a:r>
                        <a:rPr lang="en-US" sz="2300" kern="1200" dirty="0">
                          <a:solidFill>
                            <a:schemeClr val="tx1"/>
                          </a:solidFill>
                          <a:effectLst/>
                          <a:latin typeface="+mn-lt"/>
                          <a:ea typeface="+mn-ea"/>
                          <a:cs typeface="+mn-cs"/>
                        </a:rPr>
                        <a:t>, and A. </a:t>
                      </a:r>
                      <a:r>
                        <a:rPr lang="en-US" sz="2300" kern="1200" dirty="0" err="1">
                          <a:solidFill>
                            <a:schemeClr val="tx1"/>
                          </a:solidFill>
                          <a:effectLst/>
                          <a:latin typeface="+mn-lt"/>
                          <a:ea typeface="+mn-ea"/>
                          <a:cs typeface="+mn-cs"/>
                        </a:rPr>
                        <a:t>Acharjee</a:t>
                      </a:r>
                      <a:r>
                        <a:rPr lang="en-US" sz="2300" kern="1200" dirty="0">
                          <a:solidFill>
                            <a:schemeClr val="tx1"/>
                          </a:solidFill>
                          <a:effectLst/>
                          <a:latin typeface="+mn-lt"/>
                          <a:ea typeface="+mn-ea"/>
                          <a:cs typeface="+mn-cs"/>
                        </a:rPr>
                        <a:t>, “Machine learning-based identification of colon cancer candidate diagnostics genes,” Biology, vol. 11, no. 3, 2022. [Online]. Available: https: //www.mdpi.com/2079-7737/11/3/365</a:t>
                      </a:r>
                    </a:p>
                  </a:txBody>
                  <a:tcPr/>
                </a:tc>
                <a:extLst>
                  <a:ext uri="{0D108BD9-81ED-4DB2-BD59-A6C34878D82A}">
                    <a16:rowId xmlns:a16="http://schemas.microsoft.com/office/drawing/2014/main" val="2493348197"/>
                  </a:ext>
                </a:extLst>
              </a:tr>
            </a:tbl>
          </a:graphicData>
        </a:graphic>
      </p:graphicFrame>
      <p:sp>
        <p:nvSpPr>
          <p:cNvPr id="9" name="TextBox 7">
            <a:extLst>
              <a:ext uri="{FF2B5EF4-FFF2-40B4-BE49-F238E27FC236}">
                <a16:creationId xmlns:a16="http://schemas.microsoft.com/office/drawing/2014/main" id="{F02BAD57-705C-6012-A497-58706534204A}"/>
              </a:ext>
            </a:extLst>
          </p:cNvPr>
          <p:cNvSpPr txBox="1"/>
          <p:nvPr/>
        </p:nvSpPr>
        <p:spPr>
          <a:xfrm>
            <a:off x="17263085" y="9222325"/>
            <a:ext cx="472928" cy="466538"/>
          </a:xfrm>
          <a:prstGeom prst="rect">
            <a:avLst/>
          </a:prstGeom>
        </p:spPr>
        <p:txBody>
          <a:bodyPr wrap="square" lIns="0" tIns="0" rIns="0" bIns="0" rtlCol="0" anchor="t">
            <a:spAutoFit/>
          </a:bodyPr>
          <a:lstStyle/>
          <a:p>
            <a:pPr algn="r">
              <a:lnSpc>
                <a:spcPts val="4199"/>
              </a:lnSpc>
            </a:pPr>
            <a:r>
              <a:rPr lang="en-US" sz="2000" dirty="0">
                <a:solidFill>
                  <a:srgbClr val="FFFFFF"/>
                </a:solidFill>
                <a:latin typeface="Avenir"/>
                <a:ea typeface="Avenir"/>
                <a:cs typeface="Avenir"/>
                <a:sym typeface="Avenir"/>
              </a:rPr>
              <a:t>33</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3974EA-0B21-63CC-7085-A6101011CE97}"/>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8D7382A7-C26A-2441-0F9F-3B9778340ACE}"/>
              </a:ext>
            </a:extLst>
          </p:cNvPr>
          <p:cNvSpPr/>
          <p:nvPr/>
        </p:nvSpPr>
        <p:spPr>
          <a:xfrm>
            <a:off x="-152400" y="9004545"/>
            <a:ext cx="18592800" cy="1898659"/>
          </a:xfrm>
          <a:custGeom>
            <a:avLst/>
            <a:gdLst/>
            <a:ahLst/>
            <a:cxnLst/>
            <a:rect l="l" t="t" r="r" b="b"/>
            <a:pathLst>
              <a:path w="18592800" h="1898659">
                <a:moveTo>
                  <a:pt x="0" y="0"/>
                </a:moveTo>
                <a:lnTo>
                  <a:pt x="18592800" y="0"/>
                </a:lnTo>
                <a:lnTo>
                  <a:pt x="18592800" y="1898659"/>
                </a:lnTo>
                <a:lnTo>
                  <a:pt x="0" y="1898659"/>
                </a:lnTo>
                <a:lnTo>
                  <a:pt x="0" y="0"/>
                </a:lnTo>
                <a:close/>
              </a:path>
            </a:pathLst>
          </a:custGeom>
          <a:blipFill>
            <a:blip r:embed="rId2">
              <a:extLst>
                <a:ext uri="{96DAC541-7B7A-43D3-8B79-37D633B846F1}">
                  <asvg:svgBlip xmlns:asvg="http://schemas.microsoft.com/office/drawing/2016/SVG/main" r:embed="rId3"/>
                </a:ext>
              </a:extLst>
            </a:blip>
            <a:stretch>
              <a:fillRect l="-7160" r="-7160"/>
            </a:stretch>
          </a:blipFill>
        </p:spPr>
        <p:txBody>
          <a:bodyPr/>
          <a:lstStyle/>
          <a:p>
            <a:endParaRPr lang="en-US"/>
          </a:p>
        </p:txBody>
      </p:sp>
      <p:sp>
        <p:nvSpPr>
          <p:cNvPr id="3" name="TextBox 3">
            <a:extLst>
              <a:ext uri="{FF2B5EF4-FFF2-40B4-BE49-F238E27FC236}">
                <a16:creationId xmlns:a16="http://schemas.microsoft.com/office/drawing/2014/main" id="{69538196-4B7E-7A32-FC30-901AB9D6388B}"/>
              </a:ext>
            </a:extLst>
          </p:cNvPr>
          <p:cNvSpPr txBox="1"/>
          <p:nvPr/>
        </p:nvSpPr>
        <p:spPr>
          <a:xfrm>
            <a:off x="3718072" y="9391899"/>
            <a:ext cx="10851856" cy="561975"/>
          </a:xfrm>
          <a:prstGeom prst="rect">
            <a:avLst/>
          </a:prstGeom>
        </p:spPr>
        <p:txBody>
          <a:bodyPr lIns="0" tIns="0" rIns="0" bIns="0" rtlCol="0" anchor="t">
            <a:spAutoFit/>
          </a:bodyPr>
          <a:lstStyle/>
          <a:p>
            <a:pPr algn="ctr">
              <a:lnSpc>
                <a:spcPts val="4199"/>
              </a:lnSpc>
            </a:pPr>
            <a:r>
              <a:rPr lang="en-US" sz="2999">
                <a:solidFill>
                  <a:srgbClr val="FFFFFF"/>
                </a:solidFill>
                <a:latin typeface="Avenir"/>
                <a:ea typeface="Avenir"/>
                <a:cs typeface="Avenir"/>
                <a:sym typeface="Avenir"/>
              </a:rPr>
              <a:t>Department Of Computer Science and Engineering, JnU</a:t>
            </a:r>
          </a:p>
        </p:txBody>
      </p:sp>
      <p:grpSp>
        <p:nvGrpSpPr>
          <p:cNvPr id="4" name="Group 4">
            <a:extLst>
              <a:ext uri="{FF2B5EF4-FFF2-40B4-BE49-F238E27FC236}">
                <a16:creationId xmlns:a16="http://schemas.microsoft.com/office/drawing/2014/main" id="{70770C9D-1994-3B32-9833-488992399997}"/>
              </a:ext>
            </a:extLst>
          </p:cNvPr>
          <p:cNvGrpSpPr/>
          <p:nvPr/>
        </p:nvGrpSpPr>
        <p:grpSpPr>
          <a:xfrm>
            <a:off x="16876500" y="120031"/>
            <a:ext cx="1336138" cy="1336138"/>
            <a:chOff x="0" y="0"/>
            <a:chExt cx="1901571" cy="1901571"/>
          </a:xfrm>
        </p:grpSpPr>
        <p:sp>
          <p:nvSpPr>
            <p:cNvPr id="5" name="Freeform 5">
              <a:extLst>
                <a:ext uri="{FF2B5EF4-FFF2-40B4-BE49-F238E27FC236}">
                  <a16:creationId xmlns:a16="http://schemas.microsoft.com/office/drawing/2014/main" id="{476C09A7-99D1-79A9-3953-51C6F2356EAE}"/>
                </a:ext>
              </a:extLst>
            </p:cNvPr>
            <p:cNvSpPr/>
            <p:nvPr/>
          </p:nvSpPr>
          <p:spPr>
            <a:xfrm>
              <a:off x="0" y="0"/>
              <a:ext cx="1901571" cy="1901571"/>
            </a:xfrm>
            <a:custGeom>
              <a:avLst/>
              <a:gdLst/>
              <a:ahLst/>
              <a:cxnLst/>
              <a:rect l="l" t="t" r="r" b="b"/>
              <a:pathLst>
                <a:path w="1901571" h="1901571">
                  <a:moveTo>
                    <a:pt x="0" y="0"/>
                  </a:moveTo>
                  <a:lnTo>
                    <a:pt x="1901571" y="0"/>
                  </a:lnTo>
                  <a:lnTo>
                    <a:pt x="1901571" y="1901571"/>
                  </a:lnTo>
                  <a:lnTo>
                    <a:pt x="0" y="1901571"/>
                  </a:lnTo>
                  <a:lnTo>
                    <a:pt x="0" y="0"/>
                  </a:lnTo>
                  <a:close/>
                </a:path>
              </a:pathLst>
            </a:custGeom>
            <a:blipFill>
              <a:blip r:embed="rId4"/>
              <a:stretch>
                <a:fillRect/>
              </a:stretch>
            </a:blipFill>
          </p:spPr>
          <p:txBody>
            <a:bodyPr/>
            <a:lstStyle/>
            <a:p>
              <a:endParaRPr lang="en-US"/>
            </a:p>
          </p:txBody>
        </p:sp>
      </p:grpSp>
      <p:sp>
        <p:nvSpPr>
          <p:cNvPr id="6" name="AutoShape 6">
            <a:extLst>
              <a:ext uri="{FF2B5EF4-FFF2-40B4-BE49-F238E27FC236}">
                <a16:creationId xmlns:a16="http://schemas.microsoft.com/office/drawing/2014/main" id="{B6CE6638-EC6C-8B1E-0CFC-879CB06AF80F}"/>
              </a:ext>
            </a:extLst>
          </p:cNvPr>
          <p:cNvSpPr/>
          <p:nvPr/>
        </p:nvSpPr>
        <p:spPr>
          <a:xfrm>
            <a:off x="0" y="1677809"/>
            <a:ext cx="18288000" cy="0"/>
          </a:xfrm>
          <a:prstGeom prst="line">
            <a:avLst/>
          </a:prstGeom>
          <a:ln w="66675" cap="flat">
            <a:solidFill>
              <a:srgbClr val="015551"/>
            </a:solidFill>
            <a:prstDash val="solid"/>
            <a:headEnd type="none" w="sm" len="sm"/>
            <a:tailEnd type="none" w="sm" len="sm"/>
          </a:ln>
        </p:spPr>
        <p:txBody>
          <a:bodyPr/>
          <a:lstStyle/>
          <a:p>
            <a:endParaRPr lang="en-US"/>
          </a:p>
        </p:txBody>
      </p:sp>
      <p:sp>
        <p:nvSpPr>
          <p:cNvPr id="7" name="TextBox 7">
            <a:extLst>
              <a:ext uri="{FF2B5EF4-FFF2-40B4-BE49-F238E27FC236}">
                <a16:creationId xmlns:a16="http://schemas.microsoft.com/office/drawing/2014/main" id="{7D7B3623-E399-8A20-B834-7B6604A9370A}"/>
              </a:ext>
            </a:extLst>
          </p:cNvPr>
          <p:cNvSpPr txBox="1"/>
          <p:nvPr/>
        </p:nvSpPr>
        <p:spPr>
          <a:xfrm>
            <a:off x="4448451" y="418307"/>
            <a:ext cx="9391098" cy="949940"/>
          </a:xfrm>
          <a:prstGeom prst="rect">
            <a:avLst/>
          </a:prstGeom>
        </p:spPr>
        <p:txBody>
          <a:bodyPr lIns="0" tIns="0" rIns="0" bIns="0" rtlCol="0" anchor="t">
            <a:spAutoFit/>
          </a:bodyPr>
          <a:lstStyle/>
          <a:p>
            <a:pPr algn="ctr">
              <a:lnSpc>
                <a:spcPts val="7729"/>
              </a:lnSpc>
            </a:pPr>
            <a:r>
              <a:rPr lang="en-US" sz="5560" b="1" dirty="0">
                <a:solidFill>
                  <a:srgbClr val="000000"/>
                </a:solidFill>
                <a:latin typeface="Comic Sans MS" panose="030F0702030302020204" pitchFamily="66" charset="0"/>
                <a:ea typeface="Gordita Bold"/>
                <a:cs typeface="Gordita Bold"/>
                <a:sym typeface="Gordita Bold"/>
              </a:rPr>
              <a:t>References (Cont..)</a:t>
            </a:r>
          </a:p>
        </p:txBody>
      </p:sp>
      <p:graphicFrame>
        <p:nvGraphicFramePr>
          <p:cNvPr id="8" name="Table 7">
            <a:extLst>
              <a:ext uri="{FF2B5EF4-FFF2-40B4-BE49-F238E27FC236}">
                <a16:creationId xmlns:a16="http://schemas.microsoft.com/office/drawing/2014/main" id="{215D5A7A-D3CA-F82A-67DC-16514BB7D7F4}"/>
              </a:ext>
            </a:extLst>
          </p:cNvPr>
          <p:cNvGraphicFramePr>
            <a:graphicFrameLocks noGrp="1"/>
          </p:cNvGraphicFramePr>
          <p:nvPr>
            <p:extLst>
              <p:ext uri="{D42A27DB-BD31-4B8C-83A1-F6EECF244321}">
                <p14:modId xmlns:p14="http://schemas.microsoft.com/office/powerpoint/2010/main" val="2451398281"/>
              </p:ext>
            </p:extLst>
          </p:nvPr>
        </p:nvGraphicFramePr>
        <p:xfrm>
          <a:off x="770015" y="2173704"/>
          <a:ext cx="16747969" cy="6517591"/>
        </p:xfrm>
        <a:graphic>
          <a:graphicData uri="http://schemas.openxmlformats.org/drawingml/2006/table">
            <a:tbl>
              <a:tblPr firstRow="1" bandRow="1">
                <a:tableStyleId>{2D5ABB26-0587-4C30-8999-92F81FD0307C}</a:tableStyleId>
              </a:tblPr>
              <a:tblGrid>
                <a:gridCol w="609600">
                  <a:extLst>
                    <a:ext uri="{9D8B030D-6E8A-4147-A177-3AD203B41FA5}">
                      <a16:colId xmlns:a16="http://schemas.microsoft.com/office/drawing/2014/main" val="4091279865"/>
                    </a:ext>
                  </a:extLst>
                </a:gridCol>
                <a:gridCol w="16138369">
                  <a:extLst>
                    <a:ext uri="{9D8B030D-6E8A-4147-A177-3AD203B41FA5}">
                      <a16:colId xmlns:a16="http://schemas.microsoft.com/office/drawing/2014/main" val="486063775"/>
                    </a:ext>
                  </a:extLst>
                </a:gridCol>
              </a:tblGrid>
              <a:tr h="1168554">
                <a:tc>
                  <a:txBody>
                    <a:bodyPr/>
                    <a:lstStyle/>
                    <a:p>
                      <a:pPr algn="ctr"/>
                      <a:r>
                        <a:rPr lang="en-US" sz="2300" dirty="0"/>
                        <a:t>[6]</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300" kern="1200" dirty="0">
                          <a:solidFill>
                            <a:schemeClr val="tx1"/>
                          </a:solidFill>
                          <a:effectLst/>
                          <a:latin typeface="+mn-lt"/>
                          <a:ea typeface="+mn-ea"/>
                          <a:cs typeface="+mn-cs"/>
                        </a:rPr>
                        <a:t>S. K. Radhakrishnan, D. Nath, D. Russ, L. B. </a:t>
                      </a:r>
                      <a:r>
                        <a:rPr lang="en-US" sz="2300" kern="1200" dirty="0" err="1">
                          <a:solidFill>
                            <a:schemeClr val="tx1"/>
                          </a:solidFill>
                          <a:effectLst/>
                          <a:latin typeface="+mn-lt"/>
                          <a:ea typeface="+mn-ea"/>
                          <a:cs typeface="+mn-cs"/>
                        </a:rPr>
                        <a:t>Merodio</a:t>
                      </a:r>
                      <a:r>
                        <a:rPr lang="en-US" sz="2300" kern="1200" dirty="0">
                          <a:solidFill>
                            <a:schemeClr val="tx1"/>
                          </a:solidFill>
                          <a:effectLst/>
                          <a:latin typeface="+mn-lt"/>
                          <a:ea typeface="+mn-ea"/>
                          <a:cs typeface="+mn-cs"/>
                        </a:rPr>
                        <a:t>, S. Lad, F. Daisi, and A. </a:t>
                      </a:r>
                      <a:r>
                        <a:rPr lang="en-US" sz="2300" kern="1200" dirty="0" err="1">
                          <a:solidFill>
                            <a:schemeClr val="tx1"/>
                          </a:solidFill>
                          <a:effectLst/>
                          <a:latin typeface="+mn-lt"/>
                          <a:ea typeface="+mn-ea"/>
                          <a:cs typeface="+mn-cs"/>
                        </a:rPr>
                        <a:t>Acharjee</a:t>
                      </a:r>
                      <a:r>
                        <a:rPr lang="en-US" sz="2300" kern="1200" dirty="0">
                          <a:solidFill>
                            <a:schemeClr val="tx1"/>
                          </a:solidFill>
                          <a:effectLst/>
                          <a:latin typeface="+mn-lt"/>
                          <a:ea typeface="+mn-ea"/>
                          <a:cs typeface="+mn-cs"/>
                        </a:rPr>
                        <a:t>, “Machine learning-based identification of proteomic markers in colorectal cancer using </a:t>
                      </a:r>
                      <a:r>
                        <a:rPr lang="en-US" sz="2300" kern="1200" dirty="0" err="1">
                          <a:solidFill>
                            <a:schemeClr val="tx1"/>
                          </a:solidFill>
                          <a:effectLst/>
                          <a:latin typeface="+mn-lt"/>
                          <a:ea typeface="+mn-ea"/>
                          <a:cs typeface="+mn-cs"/>
                        </a:rPr>
                        <a:t>uk</a:t>
                      </a:r>
                      <a:r>
                        <a:rPr lang="en-US" sz="2300" kern="1200" dirty="0">
                          <a:solidFill>
                            <a:schemeClr val="tx1"/>
                          </a:solidFill>
                          <a:effectLst/>
                          <a:latin typeface="+mn-lt"/>
                          <a:ea typeface="+mn-ea"/>
                          <a:cs typeface="+mn-cs"/>
                        </a:rPr>
                        <a:t> biobank data,” Frontiers in Oncology, 2025.</a:t>
                      </a:r>
                      <a:endParaRPr lang="en-US" sz="2300" dirty="0"/>
                    </a:p>
                  </a:txBody>
                  <a:tcPr/>
                </a:tc>
                <a:extLst>
                  <a:ext uri="{0D108BD9-81ED-4DB2-BD59-A6C34878D82A}">
                    <a16:rowId xmlns:a16="http://schemas.microsoft.com/office/drawing/2014/main" val="2180270548"/>
                  </a:ext>
                </a:extLst>
              </a:tr>
              <a:tr h="1499785">
                <a:tc>
                  <a:txBody>
                    <a:bodyPr/>
                    <a:lstStyle/>
                    <a:p>
                      <a:pPr algn="ctr"/>
                      <a:r>
                        <a:rPr lang="en-US" sz="2000" dirty="0"/>
                        <a:t>[7]</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300" dirty="0"/>
                        <a:t>P. Bera, S. Debnath, C. Mal et al., “Integrating </a:t>
                      </a:r>
                      <a:r>
                        <a:rPr lang="en-US" sz="2300" dirty="0" err="1"/>
                        <a:t>relieff</a:t>
                      </a:r>
                      <a:r>
                        <a:rPr lang="en-US" sz="2300" dirty="0"/>
                        <a:t>-based feature selection and ensemble machine learning for robust biomarker identification in colorectal cancer,” Network Modeling Analysis in Health Informatics and Bioinformatics, vol. 14, p. 40, 2025. [Online]. Available: https: //doi.org/10.1007/s13721-025-00533-1</a:t>
                      </a:r>
                    </a:p>
                  </a:txBody>
                  <a:tcPr/>
                </a:tc>
                <a:extLst>
                  <a:ext uri="{0D108BD9-81ED-4DB2-BD59-A6C34878D82A}">
                    <a16:rowId xmlns:a16="http://schemas.microsoft.com/office/drawing/2014/main" val="465100713"/>
                  </a:ext>
                </a:extLst>
              </a:tr>
              <a:tr h="1039851">
                <a:tc>
                  <a:txBody>
                    <a:bodyPr/>
                    <a:lstStyle/>
                    <a:p>
                      <a:pPr algn="ctr"/>
                      <a:r>
                        <a:rPr lang="en-US" sz="2000" dirty="0"/>
                        <a:t>[8]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300" dirty="0"/>
                        <a:t>H. L. </a:t>
                      </a:r>
                      <a:r>
                        <a:rPr lang="en-US" sz="2300" dirty="0" err="1"/>
                        <a:t>Hyelim</a:t>
                      </a:r>
                      <a:r>
                        <a:rPr lang="en-US" sz="2300" dirty="0"/>
                        <a:t> Chun, Minha Lea Yoon, J. Y. L. Woo Jeong Seo, and J. H. Yoon, “Identification and validation of serum biomarkers to improve colorectal cancer diagnosis,” Cancer Medicine, vol. 13, no. 23, p. e70460, 2024</a:t>
                      </a:r>
                    </a:p>
                  </a:txBody>
                  <a:tcPr/>
                </a:tc>
                <a:extLst>
                  <a:ext uri="{0D108BD9-81ED-4DB2-BD59-A6C34878D82A}">
                    <a16:rowId xmlns:a16="http://schemas.microsoft.com/office/drawing/2014/main" val="4180151072"/>
                  </a:ext>
                </a:extLst>
              </a:tr>
              <a:tr h="1499785">
                <a:tc>
                  <a:txBody>
                    <a:bodyPr/>
                    <a:lstStyle/>
                    <a:p>
                      <a:pPr algn="ctr"/>
                      <a:r>
                        <a:rPr lang="en-US" sz="2000" dirty="0"/>
                        <a:t>[9]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300" dirty="0"/>
                        <a:t>M. A. M. Hasan, M. </a:t>
                      </a:r>
                      <a:r>
                        <a:rPr lang="en-US" sz="2300" dirty="0" err="1"/>
                        <a:t>Maniruzzaman</a:t>
                      </a:r>
                      <a:r>
                        <a:rPr lang="en-US" sz="2300" dirty="0"/>
                        <a:t>, and J. Shin, “WGCNA and machine learning-based integrative bioinformatics analysis for identifying key genes of colorectal cancer,” IEEE Access, vol. 12, pp. 144 350–144 363, 2024. [Online]. Available: https://doi.org/10.1109/ACCESS.2024.3472688</a:t>
                      </a:r>
                    </a:p>
                  </a:txBody>
                  <a:tcPr/>
                </a:tc>
                <a:extLst>
                  <a:ext uri="{0D108BD9-81ED-4DB2-BD59-A6C34878D82A}">
                    <a16:rowId xmlns:a16="http://schemas.microsoft.com/office/drawing/2014/main" val="3637894956"/>
                  </a:ext>
                </a:extLst>
              </a:tr>
              <a:tr h="1309616">
                <a:tc>
                  <a:txBody>
                    <a:bodyPr/>
                    <a:lstStyle/>
                    <a:p>
                      <a:pPr algn="ctr"/>
                      <a:r>
                        <a:rPr lang="en-US" sz="2000" dirty="0"/>
                        <a:t>[10]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300" dirty="0"/>
                        <a:t>X. Du, H. Qi, W. Ji, P. Li, R. Hua, W. Hu, and F. Qi, “Construction of a colorectal cancer prognostic risk model and screening of prognostic risk genes using BIBLIOGRAPHY 155 machine-learning algorithms,” Journal of Healthcare Engineering, p. 9408839, 2022.</a:t>
                      </a:r>
                    </a:p>
                  </a:txBody>
                  <a:tcPr/>
                </a:tc>
                <a:extLst>
                  <a:ext uri="{0D108BD9-81ED-4DB2-BD59-A6C34878D82A}">
                    <a16:rowId xmlns:a16="http://schemas.microsoft.com/office/drawing/2014/main" val="2858520805"/>
                  </a:ext>
                </a:extLst>
              </a:tr>
            </a:tbl>
          </a:graphicData>
        </a:graphic>
      </p:graphicFrame>
      <p:sp>
        <p:nvSpPr>
          <p:cNvPr id="9" name="TextBox 7">
            <a:extLst>
              <a:ext uri="{FF2B5EF4-FFF2-40B4-BE49-F238E27FC236}">
                <a16:creationId xmlns:a16="http://schemas.microsoft.com/office/drawing/2014/main" id="{4E75AF74-77F5-74F9-6191-19A827DF3A39}"/>
              </a:ext>
            </a:extLst>
          </p:cNvPr>
          <p:cNvSpPr txBox="1"/>
          <p:nvPr/>
        </p:nvSpPr>
        <p:spPr>
          <a:xfrm>
            <a:off x="17263085" y="9222325"/>
            <a:ext cx="472928" cy="466538"/>
          </a:xfrm>
          <a:prstGeom prst="rect">
            <a:avLst/>
          </a:prstGeom>
        </p:spPr>
        <p:txBody>
          <a:bodyPr wrap="square" lIns="0" tIns="0" rIns="0" bIns="0" rtlCol="0" anchor="t">
            <a:spAutoFit/>
          </a:bodyPr>
          <a:lstStyle/>
          <a:p>
            <a:pPr algn="r">
              <a:lnSpc>
                <a:spcPts val="4199"/>
              </a:lnSpc>
            </a:pPr>
            <a:r>
              <a:rPr lang="en-US" sz="2000" dirty="0">
                <a:solidFill>
                  <a:srgbClr val="FFFFFF"/>
                </a:solidFill>
                <a:latin typeface="Avenir"/>
                <a:ea typeface="Avenir"/>
                <a:cs typeface="Avenir"/>
                <a:sym typeface="Avenir"/>
              </a:rPr>
              <a:t>34</a:t>
            </a:r>
          </a:p>
        </p:txBody>
      </p:sp>
    </p:spTree>
    <p:extLst>
      <p:ext uri="{BB962C8B-B14F-4D97-AF65-F5344CB8AC3E}">
        <p14:creationId xmlns:p14="http://schemas.microsoft.com/office/powerpoint/2010/main" val="40252138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6613840" y="1974723"/>
            <a:ext cx="4060019" cy="4044794"/>
          </a:xfrm>
          <a:custGeom>
            <a:avLst/>
            <a:gdLst/>
            <a:ahLst/>
            <a:cxnLst/>
            <a:rect l="l" t="t" r="r" b="b"/>
            <a:pathLst>
              <a:path w="4060019" h="4044794">
                <a:moveTo>
                  <a:pt x="0" y="0"/>
                </a:moveTo>
                <a:lnTo>
                  <a:pt x="4060019" y="0"/>
                </a:lnTo>
                <a:lnTo>
                  <a:pt x="4060019" y="4044794"/>
                </a:lnTo>
                <a:lnTo>
                  <a:pt x="0" y="4044794"/>
                </a:lnTo>
                <a:lnTo>
                  <a:pt x="0" y="0"/>
                </a:lnTo>
                <a:close/>
              </a:path>
            </a:pathLst>
          </a:custGeom>
          <a:blipFill>
            <a:blip r:embed="rId2">
              <a:alphaModFix amt="9999"/>
            </a:blip>
            <a:stretch>
              <a:fillRect/>
            </a:stretch>
          </a:blipFill>
          <a:ln cap="sq">
            <a:noFill/>
            <a:prstDash val="solid"/>
            <a:miter/>
          </a:ln>
        </p:spPr>
        <p:txBody>
          <a:bodyPr/>
          <a:lstStyle/>
          <a:p>
            <a:endParaRPr lang="en-US"/>
          </a:p>
        </p:txBody>
      </p:sp>
      <p:sp>
        <p:nvSpPr>
          <p:cNvPr id="3" name="Freeform 3"/>
          <p:cNvSpPr/>
          <p:nvPr/>
        </p:nvSpPr>
        <p:spPr>
          <a:xfrm>
            <a:off x="-2721975" y="3892750"/>
            <a:ext cx="4459799" cy="4253534"/>
          </a:xfrm>
          <a:custGeom>
            <a:avLst/>
            <a:gdLst/>
            <a:ahLst/>
            <a:cxnLst/>
            <a:rect l="l" t="t" r="r" b="b"/>
            <a:pathLst>
              <a:path w="4459799" h="4253534">
                <a:moveTo>
                  <a:pt x="0" y="0"/>
                </a:moveTo>
                <a:lnTo>
                  <a:pt x="4459799" y="0"/>
                </a:lnTo>
                <a:lnTo>
                  <a:pt x="4459799" y="4253534"/>
                </a:lnTo>
                <a:lnTo>
                  <a:pt x="0" y="4253534"/>
                </a:lnTo>
                <a:lnTo>
                  <a:pt x="0" y="0"/>
                </a:lnTo>
                <a:close/>
              </a:path>
            </a:pathLst>
          </a:custGeom>
          <a:blipFill>
            <a:blip r:embed="rId3">
              <a:alphaModFix amt="9999"/>
            </a:blip>
            <a:stretch>
              <a:fillRect/>
            </a:stretch>
          </a:blipFill>
          <a:ln cap="sq">
            <a:noFill/>
            <a:prstDash val="solid"/>
            <a:miter/>
          </a:ln>
        </p:spPr>
        <p:txBody>
          <a:bodyPr/>
          <a:lstStyle/>
          <a:p>
            <a:endParaRPr lang="en-US"/>
          </a:p>
        </p:txBody>
      </p:sp>
      <p:sp>
        <p:nvSpPr>
          <p:cNvPr id="4" name="Freeform 4"/>
          <p:cNvSpPr/>
          <p:nvPr/>
        </p:nvSpPr>
        <p:spPr>
          <a:xfrm>
            <a:off x="8888912" y="8432034"/>
            <a:ext cx="510177" cy="510177"/>
          </a:xfrm>
          <a:custGeom>
            <a:avLst/>
            <a:gdLst/>
            <a:ahLst/>
            <a:cxnLst/>
            <a:rect l="l" t="t" r="r" b="b"/>
            <a:pathLst>
              <a:path w="510177" h="510177">
                <a:moveTo>
                  <a:pt x="0" y="0"/>
                </a:moveTo>
                <a:lnTo>
                  <a:pt x="510176" y="0"/>
                </a:lnTo>
                <a:lnTo>
                  <a:pt x="510176" y="510177"/>
                </a:lnTo>
                <a:lnTo>
                  <a:pt x="0" y="51017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TextBox 5"/>
          <p:cNvSpPr txBox="1"/>
          <p:nvPr/>
        </p:nvSpPr>
        <p:spPr>
          <a:xfrm>
            <a:off x="4414880" y="3025182"/>
            <a:ext cx="9458240" cy="3989495"/>
          </a:xfrm>
          <a:prstGeom prst="rect">
            <a:avLst/>
          </a:prstGeom>
        </p:spPr>
        <p:txBody>
          <a:bodyPr lIns="0" tIns="0" rIns="0" bIns="0" rtlCol="0" anchor="t">
            <a:spAutoFit/>
          </a:bodyPr>
          <a:lstStyle/>
          <a:p>
            <a:pPr algn="ctr">
              <a:lnSpc>
                <a:spcPts val="15567"/>
              </a:lnSpc>
            </a:pPr>
            <a:r>
              <a:rPr lang="en-US" sz="14152" b="1" dirty="0">
                <a:solidFill>
                  <a:srgbClr val="015551"/>
                </a:solidFill>
                <a:latin typeface="Arial Rounded MT Bold" panose="020F0704030504030204" pitchFamily="34" charset="0"/>
                <a:ea typeface="HGMaruGothicMPRO" panose="020B0400000000000000" pitchFamily="34" charset="-128"/>
                <a:cs typeface="Gordita Bold"/>
                <a:sym typeface="Gordita Bold"/>
              </a:rPr>
              <a:t>THANK YOU</a:t>
            </a:r>
          </a:p>
        </p:txBody>
      </p:sp>
      <p:grpSp>
        <p:nvGrpSpPr>
          <p:cNvPr id="6" name="Group 6"/>
          <p:cNvGrpSpPr/>
          <p:nvPr/>
        </p:nvGrpSpPr>
        <p:grpSpPr>
          <a:xfrm>
            <a:off x="16876500" y="120031"/>
            <a:ext cx="1336138" cy="1336138"/>
            <a:chOff x="0" y="0"/>
            <a:chExt cx="1901571" cy="1901571"/>
          </a:xfrm>
        </p:grpSpPr>
        <p:sp>
          <p:nvSpPr>
            <p:cNvPr id="7" name="Freeform 7"/>
            <p:cNvSpPr/>
            <p:nvPr/>
          </p:nvSpPr>
          <p:spPr>
            <a:xfrm>
              <a:off x="0" y="0"/>
              <a:ext cx="1901571" cy="1901571"/>
            </a:xfrm>
            <a:custGeom>
              <a:avLst/>
              <a:gdLst/>
              <a:ahLst/>
              <a:cxnLst/>
              <a:rect l="l" t="t" r="r" b="b"/>
              <a:pathLst>
                <a:path w="1901571" h="1901571">
                  <a:moveTo>
                    <a:pt x="0" y="0"/>
                  </a:moveTo>
                  <a:lnTo>
                    <a:pt x="1901571" y="0"/>
                  </a:lnTo>
                  <a:lnTo>
                    <a:pt x="1901571" y="1901571"/>
                  </a:lnTo>
                  <a:lnTo>
                    <a:pt x="0" y="1901571"/>
                  </a:lnTo>
                  <a:lnTo>
                    <a:pt x="0" y="0"/>
                  </a:lnTo>
                  <a:close/>
                </a:path>
              </a:pathLst>
            </a:custGeom>
            <a:blipFill>
              <a:blip r:embed="rId6"/>
              <a:stretch>
                <a:fillRect/>
              </a:stretch>
            </a:blipFill>
          </p:spPr>
          <p:txBody>
            <a:bodyPr/>
            <a:lstStyle/>
            <a:p>
              <a:endParaRPr lang="en-US"/>
            </a:p>
          </p:txBody>
        </p:sp>
      </p:grpSp>
      <p:sp>
        <p:nvSpPr>
          <p:cNvPr id="8" name="Freeform 8"/>
          <p:cNvSpPr/>
          <p:nvPr/>
        </p:nvSpPr>
        <p:spPr>
          <a:xfrm>
            <a:off x="-152400" y="9004545"/>
            <a:ext cx="18592800" cy="1898659"/>
          </a:xfrm>
          <a:custGeom>
            <a:avLst/>
            <a:gdLst/>
            <a:ahLst/>
            <a:cxnLst/>
            <a:rect l="l" t="t" r="r" b="b"/>
            <a:pathLst>
              <a:path w="18592800" h="1898659">
                <a:moveTo>
                  <a:pt x="0" y="0"/>
                </a:moveTo>
                <a:lnTo>
                  <a:pt x="18592800" y="0"/>
                </a:lnTo>
                <a:lnTo>
                  <a:pt x="18592800" y="1898659"/>
                </a:lnTo>
                <a:lnTo>
                  <a:pt x="0" y="1898659"/>
                </a:lnTo>
                <a:lnTo>
                  <a:pt x="0" y="0"/>
                </a:lnTo>
                <a:close/>
              </a:path>
            </a:pathLst>
          </a:custGeom>
          <a:blipFill>
            <a:blip r:embed="rId7">
              <a:extLst>
                <a:ext uri="{96DAC541-7B7A-43D3-8B79-37D633B846F1}">
                  <asvg:svgBlip xmlns:asvg="http://schemas.microsoft.com/office/drawing/2016/SVG/main" r:embed="rId8"/>
                </a:ext>
              </a:extLst>
            </a:blip>
            <a:stretch>
              <a:fillRect l="-7160" r="-7160"/>
            </a:stretch>
          </a:blipFill>
        </p:spPr>
        <p:txBody>
          <a:bodyPr/>
          <a:lstStyle/>
          <a:p>
            <a:endParaRPr lang="en-US"/>
          </a:p>
        </p:txBody>
      </p:sp>
      <p:sp>
        <p:nvSpPr>
          <p:cNvPr id="9" name="Freeform 9"/>
          <p:cNvSpPr/>
          <p:nvPr/>
        </p:nvSpPr>
        <p:spPr>
          <a:xfrm>
            <a:off x="0" y="0"/>
            <a:ext cx="2954524" cy="3689312"/>
          </a:xfrm>
          <a:custGeom>
            <a:avLst/>
            <a:gdLst/>
            <a:ahLst/>
            <a:cxnLst/>
            <a:rect l="l" t="t" r="r" b="b"/>
            <a:pathLst>
              <a:path w="2954524" h="3689312">
                <a:moveTo>
                  <a:pt x="0" y="0"/>
                </a:moveTo>
                <a:lnTo>
                  <a:pt x="2954524" y="0"/>
                </a:lnTo>
                <a:lnTo>
                  <a:pt x="2954524" y="3689312"/>
                </a:lnTo>
                <a:lnTo>
                  <a:pt x="0" y="368931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10" name="TextBox 10"/>
          <p:cNvSpPr txBox="1"/>
          <p:nvPr/>
        </p:nvSpPr>
        <p:spPr>
          <a:xfrm>
            <a:off x="3718072" y="9391899"/>
            <a:ext cx="10851856" cy="561975"/>
          </a:xfrm>
          <a:prstGeom prst="rect">
            <a:avLst/>
          </a:prstGeom>
        </p:spPr>
        <p:txBody>
          <a:bodyPr lIns="0" tIns="0" rIns="0" bIns="0" rtlCol="0" anchor="t">
            <a:spAutoFit/>
          </a:bodyPr>
          <a:lstStyle/>
          <a:p>
            <a:pPr algn="ctr">
              <a:lnSpc>
                <a:spcPts val="4199"/>
              </a:lnSpc>
            </a:pPr>
            <a:r>
              <a:rPr lang="en-US" sz="2999">
                <a:solidFill>
                  <a:srgbClr val="FFFFFF"/>
                </a:solidFill>
                <a:latin typeface="Avenir"/>
                <a:ea typeface="Avenir"/>
                <a:cs typeface="Avenir"/>
                <a:sym typeface="Avenir"/>
              </a:rPr>
              <a:t>Department Of Computer Science and Engineering, JnU</a:t>
            </a:r>
          </a:p>
        </p:txBody>
      </p:sp>
      <p:sp>
        <p:nvSpPr>
          <p:cNvPr id="11" name="TextBox 7">
            <a:extLst>
              <a:ext uri="{FF2B5EF4-FFF2-40B4-BE49-F238E27FC236}">
                <a16:creationId xmlns:a16="http://schemas.microsoft.com/office/drawing/2014/main" id="{7AB98E26-0D3E-CE17-E979-4794B32C1F0D}"/>
              </a:ext>
            </a:extLst>
          </p:cNvPr>
          <p:cNvSpPr txBox="1"/>
          <p:nvPr/>
        </p:nvSpPr>
        <p:spPr>
          <a:xfrm>
            <a:off x="17263085" y="9222325"/>
            <a:ext cx="472928" cy="466538"/>
          </a:xfrm>
          <a:prstGeom prst="rect">
            <a:avLst/>
          </a:prstGeom>
        </p:spPr>
        <p:txBody>
          <a:bodyPr wrap="square" lIns="0" tIns="0" rIns="0" bIns="0" rtlCol="0" anchor="t">
            <a:spAutoFit/>
          </a:bodyPr>
          <a:lstStyle/>
          <a:p>
            <a:pPr algn="r">
              <a:lnSpc>
                <a:spcPts val="4199"/>
              </a:lnSpc>
            </a:pPr>
            <a:r>
              <a:rPr lang="en-US" sz="2000" dirty="0">
                <a:solidFill>
                  <a:srgbClr val="FFFFFF"/>
                </a:solidFill>
                <a:latin typeface="Avenir"/>
                <a:ea typeface="Avenir"/>
                <a:cs typeface="Avenir"/>
                <a:sym typeface="Avenir"/>
              </a:rPr>
              <a:t>35</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52400" y="9004545"/>
            <a:ext cx="18592800" cy="1898659"/>
          </a:xfrm>
          <a:custGeom>
            <a:avLst/>
            <a:gdLst/>
            <a:ahLst/>
            <a:cxnLst/>
            <a:rect l="l" t="t" r="r" b="b"/>
            <a:pathLst>
              <a:path w="18592800" h="1898659">
                <a:moveTo>
                  <a:pt x="0" y="0"/>
                </a:moveTo>
                <a:lnTo>
                  <a:pt x="18592800" y="0"/>
                </a:lnTo>
                <a:lnTo>
                  <a:pt x="18592800" y="1898659"/>
                </a:lnTo>
                <a:lnTo>
                  <a:pt x="0" y="1898659"/>
                </a:lnTo>
                <a:lnTo>
                  <a:pt x="0" y="0"/>
                </a:lnTo>
                <a:close/>
              </a:path>
            </a:pathLst>
          </a:custGeom>
          <a:blipFill>
            <a:blip r:embed="rId2">
              <a:extLst>
                <a:ext uri="{96DAC541-7B7A-43D3-8B79-37D633B846F1}">
                  <asvg:svgBlip xmlns:asvg="http://schemas.microsoft.com/office/drawing/2016/SVG/main" r:embed="rId3"/>
                </a:ext>
              </a:extLst>
            </a:blip>
            <a:stretch>
              <a:fillRect l="-7160" r="-7160"/>
            </a:stretch>
          </a:blipFill>
        </p:spPr>
        <p:txBody>
          <a:bodyPr/>
          <a:lstStyle/>
          <a:p>
            <a:endParaRPr lang="en-US"/>
          </a:p>
        </p:txBody>
      </p:sp>
      <p:grpSp>
        <p:nvGrpSpPr>
          <p:cNvPr id="3" name="Group 3"/>
          <p:cNvGrpSpPr/>
          <p:nvPr/>
        </p:nvGrpSpPr>
        <p:grpSpPr>
          <a:xfrm>
            <a:off x="16876500" y="120031"/>
            <a:ext cx="1336138" cy="1336138"/>
            <a:chOff x="0" y="0"/>
            <a:chExt cx="1901571" cy="1901571"/>
          </a:xfrm>
        </p:grpSpPr>
        <p:sp>
          <p:nvSpPr>
            <p:cNvPr id="4" name="Freeform 4"/>
            <p:cNvSpPr/>
            <p:nvPr/>
          </p:nvSpPr>
          <p:spPr>
            <a:xfrm>
              <a:off x="0" y="0"/>
              <a:ext cx="1901571" cy="1901571"/>
            </a:xfrm>
            <a:custGeom>
              <a:avLst/>
              <a:gdLst/>
              <a:ahLst/>
              <a:cxnLst/>
              <a:rect l="l" t="t" r="r" b="b"/>
              <a:pathLst>
                <a:path w="1901571" h="1901571">
                  <a:moveTo>
                    <a:pt x="0" y="0"/>
                  </a:moveTo>
                  <a:lnTo>
                    <a:pt x="1901571" y="0"/>
                  </a:lnTo>
                  <a:lnTo>
                    <a:pt x="1901571" y="1901571"/>
                  </a:lnTo>
                  <a:lnTo>
                    <a:pt x="0" y="1901571"/>
                  </a:lnTo>
                  <a:lnTo>
                    <a:pt x="0" y="0"/>
                  </a:lnTo>
                  <a:close/>
                </a:path>
              </a:pathLst>
            </a:custGeom>
            <a:blipFill>
              <a:blip r:embed="rId4"/>
              <a:stretch>
                <a:fillRect/>
              </a:stretch>
            </a:blipFill>
          </p:spPr>
          <p:txBody>
            <a:bodyPr/>
            <a:lstStyle/>
            <a:p>
              <a:endParaRPr lang="en-US"/>
            </a:p>
          </p:txBody>
        </p:sp>
      </p:grpSp>
      <p:sp>
        <p:nvSpPr>
          <p:cNvPr id="5" name="AutoShape 5"/>
          <p:cNvSpPr/>
          <p:nvPr/>
        </p:nvSpPr>
        <p:spPr>
          <a:xfrm>
            <a:off x="0" y="1677809"/>
            <a:ext cx="18288000" cy="0"/>
          </a:xfrm>
          <a:prstGeom prst="line">
            <a:avLst/>
          </a:prstGeom>
          <a:ln w="66675" cap="flat">
            <a:solidFill>
              <a:srgbClr val="015551"/>
            </a:solidFill>
            <a:prstDash val="solid"/>
            <a:headEnd type="none" w="sm" len="sm"/>
            <a:tailEnd type="none" w="sm" len="sm"/>
          </a:ln>
        </p:spPr>
        <p:txBody>
          <a:bodyPr/>
          <a:lstStyle/>
          <a:p>
            <a:endParaRPr lang="en-US"/>
          </a:p>
        </p:txBody>
      </p:sp>
      <p:sp>
        <p:nvSpPr>
          <p:cNvPr id="6" name="TextBox 6"/>
          <p:cNvSpPr txBox="1"/>
          <p:nvPr/>
        </p:nvSpPr>
        <p:spPr>
          <a:xfrm>
            <a:off x="3718072" y="9391899"/>
            <a:ext cx="10851856" cy="561975"/>
          </a:xfrm>
          <a:prstGeom prst="rect">
            <a:avLst/>
          </a:prstGeom>
        </p:spPr>
        <p:txBody>
          <a:bodyPr lIns="0" tIns="0" rIns="0" bIns="0" rtlCol="0" anchor="t">
            <a:spAutoFit/>
          </a:bodyPr>
          <a:lstStyle/>
          <a:p>
            <a:pPr algn="ctr">
              <a:lnSpc>
                <a:spcPts val="4199"/>
              </a:lnSpc>
            </a:pPr>
            <a:r>
              <a:rPr lang="en-US" sz="2999">
                <a:solidFill>
                  <a:srgbClr val="FFFFFF"/>
                </a:solidFill>
                <a:latin typeface="Avenir"/>
                <a:ea typeface="Avenir"/>
                <a:cs typeface="Avenir"/>
                <a:sym typeface="Avenir"/>
              </a:rPr>
              <a:t>Department Of Computer Science and Engineering, JnU</a:t>
            </a:r>
          </a:p>
        </p:txBody>
      </p:sp>
      <p:sp>
        <p:nvSpPr>
          <p:cNvPr id="7" name="TextBox 7"/>
          <p:cNvSpPr txBox="1"/>
          <p:nvPr/>
        </p:nvSpPr>
        <p:spPr>
          <a:xfrm>
            <a:off x="5295224" y="456407"/>
            <a:ext cx="7697552" cy="949940"/>
          </a:xfrm>
          <a:prstGeom prst="rect">
            <a:avLst/>
          </a:prstGeom>
        </p:spPr>
        <p:txBody>
          <a:bodyPr lIns="0" tIns="0" rIns="0" bIns="0" rtlCol="0" anchor="t">
            <a:spAutoFit/>
          </a:bodyPr>
          <a:lstStyle/>
          <a:p>
            <a:pPr algn="ctr">
              <a:lnSpc>
                <a:spcPts val="7729"/>
              </a:lnSpc>
            </a:pPr>
            <a:r>
              <a:rPr lang="en-US" sz="5560" b="1" dirty="0">
                <a:solidFill>
                  <a:srgbClr val="000000"/>
                </a:solidFill>
                <a:latin typeface="Comic Sans MS" panose="030F0702030302020204" pitchFamily="66" charset="0"/>
                <a:ea typeface="Gordita Bold"/>
                <a:cs typeface="Gordita Bold"/>
                <a:sym typeface="Gordita Bold"/>
              </a:rPr>
              <a:t>Introduction (cont..)</a:t>
            </a:r>
          </a:p>
        </p:txBody>
      </p:sp>
      <p:sp>
        <p:nvSpPr>
          <p:cNvPr id="8" name="TextBox 8"/>
          <p:cNvSpPr txBox="1"/>
          <p:nvPr/>
        </p:nvSpPr>
        <p:spPr>
          <a:xfrm>
            <a:off x="866150" y="2405066"/>
            <a:ext cx="7767728" cy="2135777"/>
          </a:xfrm>
          <a:prstGeom prst="rect">
            <a:avLst/>
          </a:prstGeom>
        </p:spPr>
        <p:txBody>
          <a:bodyPr lIns="0" tIns="0" rIns="0" bIns="0" rtlCol="0" anchor="t">
            <a:spAutoFit/>
          </a:bodyPr>
          <a:lstStyle/>
          <a:p>
            <a:pPr marL="496571" lvl="1" indent="-248285" algn="just">
              <a:lnSpc>
                <a:spcPts val="4278"/>
              </a:lnSpc>
              <a:buFont typeface="Arial"/>
              <a:buChar char="•"/>
            </a:pPr>
            <a:r>
              <a:rPr lang="en-US" sz="2000" dirty="0">
                <a:solidFill>
                  <a:srgbClr val="000000"/>
                </a:solidFill>
                <a:latin typeface="Gordita"/>
                <a:ea typeface="Gordita"/>
                <a:cs typeface="Gordita"/>
                <a:sym typeface="Gordita"/>
              </a:rPr>
              <a:t>According to GLOBOCAN recent study shows that, almost 1.93 million people were diagnosed with colorectal cancer and approximately 9,35,000 people died worldwide [1].</a:t>
            </a:r>
          </a:p>
        </p:txBody>
      </p:sp>
      <p:sp>
        <p:nvSpPr>
          <p:cNvPr id="9" name="TextBox 9"/>
          <p:cNvSpPr txBox="1"/>
          <p:nvPr/>
        </p:nvSpPr>
        <p:spPr>
          <a:xfrm>
            <a:off x="8911031" y="8112807"/>
            <a:ext cx="9107772" cy="412242"/>
          </a:xfrm>
          <a:prstGeom prst="rect">
            <a:avLst/>
          </a:prstGeom>
        </p:spPr>
        <p:txBody>
          <a:bodyPr lIns="0" tIns="0" rIns="0" bIns="0" rtlCol="0" anchor="t">
            <a:spAutoFit/>
          </a:bodyPr>
          <a:lstStyle/>
          <a:p>
            <a:pPr algn="ctr">
              <a:lnSpc>
                <a:spcPts val="3548"/>
              </a:lnSpc>
            </a:pPr>
            <a:r>
              <a:rPr lang="en-US" sz="2099" dirty="0">
                <a:solidFill>
                  <a:srgbClr val="000000"/>
                </a:solidFill>
                <a:latin typeface="Gordita"/>
                <a:ea typeface="Gordita"/>
                <a:cs typeface="Gordita"/>
                <a:sym typeface="Gordita"/>
              </a:rPr>
              <a:t>Figure 1.1 : Distribution of Global Colorectal Cancer Deaths</a:t>
            </a:r>
          </a:p>
        </p:txBody>
      </p:sp>
      <p:sp>
        <p:nvSpPr>
          <p:cNvPr id="10" name="TextBox 10"/>
          <p:cNvSpPr txBox="1"/>
          <p:nvPr/>
        </p:nvSpPr>
        <p:spPr>
          <a:xfrm>
            <a:off x="866150" y="5268099"/>
            <a:ext cx="7767728" cy="2177712"/>
          </a:xfrm>
          <a:prstGeom prst="rect">
            <a:avLst/>
          </a:prstGeom>
        </p:spPr>
        <p:txBody>
          <a:bodyPr lIns="0" tIns="0" rIns="0" bIns="0" rtlCol="0" anchor="t">
            <a:spAutoFit/>
          </a:bodyPr>
          <a:lstStyle/>
          <a:p>
            <a:pPr marL="496571" lvl="1" indent="-248285" algn="just">
              <a:lnSpc>
                <a:spcPts val="4439"/>
              </a:lnSpc>
              <a:buFont typeface="Arial"/>
              <a:buChar char="•"/>
            </a:pPr>
            <a:r>
              <a:rPr lang="en-US" sz="2000" dirty="0">
                <a:solidFill>
                  <a:srgbClr val="000000"/>
                </a:solidFill>
                <a:latin typeface="Gordita"/>
                <a:ea typeface="Gordita"/>
                <a:cs typeface="Gordita"/>
                <a:sym typeface="Gordita"/>
              </a:rPr>
              <a:t>Asia was home to approximately 9,66,400 colorectal cancer cases and 4,62,300 deaths—almost half of the global burden. On the other hand, Europe had 3,61,986 colorectal cancer cases and 1,61,182 deaths. [2]</a:t>
            </a:r>
          </a:p>
        </p:txBody>
      </p:sp>
      <p:sp>
        <p:nvSpPr>
          <p:cNvPr id="11" name="Freeform 11"/>
          <p:cNvSpPr/>
          <p:nvPr/>
        </p:nvSpPr>
        <p:spPr>
          <a:xfrm>
            <a:off x="10435090" y="2405066"/>
            <a:ext cx="6059653" cy="5587472"/>
          </a:xfrm>
          <a:custGeom>
            <a:avLst/>
            <a:gdLst/>
            <a:ahLst/>
            <a:cxnLst/>
            <a:rect l="l" t="t" r="r" b="b"/>
            <a:pathLst>
              <a:path w="6059653" h="5587472">
                <a:moveTo>
                  <a:pt x="0" y="0"/>
                </a:moveTo>
                <a:lnTo>
                  <a:pt x="6059653" y="0"/>
                </a:lnTo>
                <a:lnTo>
                  <a:pt x="6059653" y="5587473"/>
                </a:lnTo>
                <a:lnTo>
                  <a:pt x="0" y="5587473"/>
                </a:lnTo>
                <a:lnTo>
                  <a:pt x="0" y="0"/>
                </a:lnTo>
                <a:close/>
              </a:path>
            </a:pathLst>
          </a:custGeom>
          <a:blipFill>
            <a:blip r:embed="rId5"/>
            <a:stretch>
              <a:fillRect l="-34798" t="-46259" r="-71237" b="-37526"/>
            </a:stretch>
          </a:blipFill>
        </p:spPr>
        <p:txBody>
          <a:bodyPr/>
          <a:lstStyle/>
          <a:p>
            <a:endParaRPr lang="en-US"/>
          </a:p>
        </p:txBody>
      </p:sp>
      <p:sp>
        <p:nvSpPr>
          <p:cNvPr id="12" name="Freeform 12"/>
          <p:cNvSpPr/>
          <p:nvPr/>
        </p:nvSpPr>
        <p:spPr>
          <a:xfrm>
            <a:off x="15136655" y="2227258"/>
            <a:ext cx="2716177" cy="1167265"/>
          </a:xfrm>
          <a:custGeom>
            <a:avLst/>
            <a:gdLst/>
            <a:ahLst/>
            <a:cxnLst/>
            <a:rect l="l" t="t" r="r" b="b"/>
            <a:pathLst>
              <a:path w="2716177" h="1167265">
                <a:moveTo>
                  <a:pt x="0" y="0"/>
                </a:moveTo>
                <a:lnTo>
                  <a:pt x="2716177" y="0"/>
                </a:lnTo>
                <a:lnTo>
                  <a:pt x="2716177" y="1167265"/>
                </a:lnTo>
                <a:lnTo>
                  <a:pt x="0" y="1167265"/>
                </a:lnTo>
                <a:lnTo>
                  <a:pt x="0" y="0"/>
                </a:lnTo>
                <a:close/>
              </a:path>
            </a:pathLst>
          </a:custGeom>
          <a:blipFill>
            <a:blip r:embed="rId5"/>
            <a:stretch>
              <a:fillRect l="-218321" t="-273496" b="-235745"/>
            </a:stretch>
          </a:blipFill>
        </p:spPr>
        <p:txBody>
          <a:bodyPr/>
          <a:lstStyle/>
          <a:p>
            <a:endParaRPr lang="en-US"/>
          </a:p>
        </p:txBody>
      </p:sp>
      <p:sp>
        <p:nvSpPr>
          <p:cNvPr id="13" name="TextBox 7">
            <a:extLst>
              <a:ext uri="{FF2B5EF4-FFF2-40B4-BE49-F238E27FC236}">
                <a16:creationId xmlns:a16="http://schemas.microsoft.com/office/drawing/2014/main" id="{FA80BBE0-8C59-B7FE-96C5-B8A0CA040629}"/>
              </a:ext>
            </a:extLst>
          </p:cNvPr>
          <p:cNvSpPr txBox="1"/>
          <p:nvPr/>
        </p:nvSpPr>
        <p:spPr>
          <a:xfrm>
            <a:off x="17263085" y="9222325"/>
            <a:ext cx="472928" cy="466538"/>
          </a:xfrm>
          <a:prstGeom prst="rect">
            <a:avLst/>
          </a:prstGeom>
        </p:spPr>
        <p:txBody>
          <a:bodyPr wrap="square" lIns="0" tIns="0" rIns="0" bIns="0" rtlCol="0" anchor="t">
            <a:spAutoFit/>
          </a:bodyPr>
          <a:lstStyle/>
          <a:p>
            <a:pPr algn="r">
              <a:lnSpc>
                <a:spcPts val="4199"/>
              </a:lnSpc>
            </a:pPr>
            <a:r>
              <a:rPr lang="en-US" sz="2000" dirty="0">
                <a:solidFill>
                  <a:srgbClr val="FFFFFF"/>
                </a:solidFill>
                <a:latin typeface="Avenir"/>
                <a:ea typeface="Avenir"/>
                <a:cs typeface="Avenir"/>
                <a:sym typeface="Avenir"/>
              </a:rPr>
              <a:t>4</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52400" y="9004545"/>
            <a:ext cx="18592800" cy="1898659"/>
          </a:xfrm>
          <a:custGeom>
            <a:avLst/>
            <a:gdLst/>
            <a:ahLst/>
            <a:cxnLst/>
            <a:rect l="l" t="t" r="r" b="b"/>
            <a:pathLst>
              <a:path w="18592800" h="1898659">
                <a:moveTo>
                  <a:pt x="0" y="0"/>
                </a:moveTo>
                <a:lnTo>
                  <a:pt x="18592800" y="0"/>
                </a:lnTo>
                <a:lnTo>
                  <a:pt x="18592800" y="1898659"/>
                </a:lnTo>
                <a:lnTo>
                  <a:pt x="0" y="1898659"/>
                </a:lnTo>
                <a:lnTo>
                  <a:pt x="0" y="0"/>
                </a:lnTo>
                <a:close/>
              </a:path>
            </a:pathLst>
          </a:custGeom>
          <a:blipFill>
            <a:blip r:embed="rId2">
              <a:extLst>
                <a:ext uri="{96DAC541-7B7A-43D3-8B79-37D633B846F1}">
                  <asvg:svgBlip xmlns:asvg="http://schemas.microsoft.com/office/drawing/2016/SVG/main" r:embed="rId3"/>
                </a:ext>
              </a:extLst>
            </a:blip>
            <a:stretch>
              <a:fillRect l="-7160" r="-7160"/>
            </a:stretch>
          </a:blipFill>
        </p:spPr>
        <p:txBody>
          <a:bodyPr/>
          <a:lstStyle/>
          <a:p>
            <a:endParaRPr lang="en-US"/>
          </a:p>
        </p:txBody>
      </p:sp>
      <p:grpSp>
        <p:nvGrpSpPr>
          <p:cNvPr id="3" name="Group 3"/>
          <p:cNvGrpSpPr/>
          <p:nvPr/>
        </p:nvGrpSpPr>
        <p:grpSpPr>
          <a:xfrm>
            <a:off x="16876500" y="120031"/>
            <a:ext cx="1336138" cy="1336138"/>
            <a:chOff x="0" y="0"/>
            <a:chExt cx="1901571" cy="1901571"/>
          </a:xfrm>
        </p:grpSpPr>
        <p:sp>
          <p:nvSpPr>
            <p:cNvPr id="4" name="Freeform 4"/>
            <p:cNvSpPr/>
            <p:nvPr/>
          </p:nvSpPr>
          <p:spPr>
            <a:xfrm>
              <a:off x="0" y="0"/>
              <a:ext cx="1901571" cy="1901571"/>
            </a:xfrm>
            <a:custGeom>
              <a:avLst/>
              <a:gdLst/>
              <a:ahLst/>
              <a:cxnLst/>
              <a:rect l="l" t="t" r="r" b="b"/>
              <a:pathLst>
                <a:path w="1901571" h="1901571">
                  <a:moveTo>
                    <a:pt x="0" y="0"/>
                  </a:moveTo>
                  <a:lnTo>
                    <a:pt x="1901571" y="0"/>
                  </a:lnTo>
                  <a:lnTo>
                    <a:pt x="1901571" y="1901571"/>
                  </a:lnTo>
                  <a:lnTo>
                    <a:pt x="0" y="1901571"/>
                  </a:lnTo>
                  <a:lnTo>
                    <a:pt x="0" y="0"/>
                  </a:lnTo>
                  <a:close/>
                </a:path>
              </a:pathLst>
            </a:custGeom>
            <a:blipFill>
              <a:blip r:embed="rId4"/>
              <a:stretch>
                <a:fillRect/>
              </a:stretch>
            </a:blipFill>
          </p:spPr>
          <p:txBody>
            <a:bodyPr/>
            <a:lstStyle/>
            <a:p>
              <a:endParaRPr lang="en-US"/>
            </a:p>
          </p:txBody>
        </p:sp>
      </p:grpSp>
      <p:sp>
        <p:nvSpPr>
          <p:cNvPr id="5" name="AutoShape 5"/>
          <p:cNvSpPr/>
          <p:nvPr/>
        </p:nvSpPr>
        <p:spPr>
          <a:xfrm>
            <a:off x="0" y="1677809"/>
            <a:ext cx="18288000" cy="0"/>
          </a:xfrm>
          <a:prstGeom prst="line">
            <a:avLst/>
          </a:prstGeom>
          <a:ln w="66675" cap="flat">
            <a:solidFill>
              <a:srgbClr val="015551"/>
            </a:solidFill>
            <a:prstDash val="solid"/>
            <a:headEnd type="none" w="sm" len="sm"/>
            <a:tailEnd type="none" w="sm" len="sm"/>
          </a:ln>
        </p:spPr>
        <p:txBody>
          <a:bodyPr/>
          <a:lstStyle/>
          <a:p>
            <a:endParaRPr lang="en-US"/>
          </a:p>
        </p:txBody>
      </p:sp>
      <p:sp>
        <p:nvSpPr>
          <p:cNvPr id="6" name="Freeform 6"/>
          <p:cNvSpPr/>
          <p:nvPr/>
        </p:nvSpPr>
        <p:spPr>
          <a:xfrm>
            <a:off x="11394484" y="2257458"/>
            <a:ext cx="6350887" cy="6200775"/>
          </a:xfrm>
          <a:custGeom>
            <a:avLst/>
            <a:gdLst/>
            <a:ahLst/>
            <a:cxnLst/>
            <a:rect l="l" t="t" r="r" b="b"/>
            <a:pathLst>
              <a:path w="6350887" h="6200775">
                <a:moveTo>
                  <a:pt x="0" y="0"/>
                </a:moveTo>
                <a:lnTo>
                  <a:pt x="6350887" y="0"/>
                </a:lnTo>
                <a:lnTo>
                  <a:pt x="6350887" y="6200776"/>
                </a:lnTo>
                <a:lnTo>
                  <a:pt x="0" y="620077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7" name="TextBox 7"/>
          <p:cNvSpPr txBox="1"/>
          <p:nvPr/>
        </p:nvSpPr>
        <p:spPr>
          <a:xfrm>
            <a:off x="542629" y="2568905"/>
            <a:ext cx="9272203" cy="5486310"/>
          </a:xfrm>
          <a:prstGeom prst="rect">
            <a:avLst/>
          </a:prstGeom>
        </p:spPr>
        <p:txBody>
          <a:bodyPr lIns="0" tIns="0" rIns="0" bIns="0" rtlCol="0" anchor="t">
            <a:spAutoFit/>
          </a:bodyPr>
          <a:lstStyle/>
          <a:p>
            <a:pPr marL="501361" lvl="1" indent="-250681" algn="just">
              <a:lnSpc>
                <a:spcPts val="3622"/>
              </a:lnSpc>
              <a:buFont typeface="Arial"/>
              <a:buChar char="•"/>
            </a:pPr>
            <a:r>
              <a:rPr lang="en-US" sz="2000" dirty="0">
                <a:solidFill>
                  <a:srgbClr val="000000"/>
                </a:solidFill>
                <a:latin typeface="Gordita"/>
                <a:ea typeface="Gordita"/>
                <a:cs typeface="Gordita"/>
                <a:sym typeface="Gordita"/>
              </a:rPr>
              <a:t>Create a reusable pipeline for colorectal cancer biomarker discovery using bioinformatics and machine learning approaches.</a:t>
            </a:r>
          </a:p>
          <a:p>
            <a:pPr algn="just">
              <a:lnSpc>
                <a:spcPts val="3622"/>
              </a:lnSpc>
            </a:pPr>
            <a:endParaRPr lang="en-US" sz="2000" dirty="0">
              <a:solidFill>
                <a:srgbClr val="000000"/>
              </a:solidFill>
              <a:latin typeface="Gordita"/>
              <a:ea typeface="Gordita"/>
              <a:cs typeface="Gordita"/>
              <a:sym typeface="Gordita"/>
            </a:endParaRPr>
          </a:p>
          <a:p>
            <a:pPr marL="501361" lvl="1" indent="-250681" algn="just">
              <a:lnSpc>
                <a:spcPts val="3622"/>
              </a:lnSpc>
              <a:buFont typeface="Arial"/>
              <a:buChar char="•"/>
            </a:pPr>
            <a:r>
              <a:rPr lang="en-US" sz="2000" dirty="0">
                <a:solidFill>
                  <a:srgbClr val="000000"/>
                </a:solidFill>
                <a:latin typeface="Gordita"/>
                <a:ea typeface="Gordita"/>
                <a:cs typeface="Gordita"/>
                <a:sym typeface="Gordita"/>
              </a:rPr>
              <a:t>Test the biomarkers on different datasets to check their accuracy and reliability.</a:t>
            </a:r>
          </a:p>
          <a:p>
            <a:pPr marL="250680" lvl="1" algn="just">
              <a:lnSpc>
                <a:spcPts val="3622"/>
              </a:lnSpc>
            </a:pPr>
            <a:endParaRPr lang="en-US" sz="2000" dirty="0">
              <a:solidFill>
                <a:srgbClr val="000000"/>
              </a:solidFill>
              <a:latin typeface="Gordita"/>
              <a:ea typeface="Gordita"/>
              <a:cs typeface="Gordita"/>
              <a:sym typeface="Gordita"/>
            </a:endParaRPr>
          </a:p>
          <a:p>
            <a:pPr marL="501361" lvl="1" indent="-250681" algn="just">
              <a:lnSpc>
                <a:spcPts val="3622"/>
              </a:lnSpc>
              <a:buFont typeface="Arial"/>
              <a:buChar char="•"/>
            </a:pPr>
            <a:r>
              <a:rPr lang="en-US" sz="2000" dirty="0">
                <a:solidFill>
                  <a:srgbClr val="000000"/>
                </a:solidFill>
                <a:latin typeface="Gordita"/>
                <a:ea typeface="Gordita"/>
                <a:cs typeface="Gordita"/>
                <a:sym typeface="Gordita"/>
              </a:rPr>
              <a:t>Apply Explainable AI (e.g., SHAP) to understand how each selected gene affects the model’s predictions.</a:t>
            </a:r>
          </a:p>
          <a:p>
            <a:pPr algn="just">
              <a:lnSpc>
                <a:spcPts val="3622"/>
              </a:lnSpc>
            </a:pPr>
            <a:endParaRPr lang="en-US" sz="2000" dirty="0">
              <a:solidFill>
                <a:srgbClr val="000000"/>
              </a:solidFill>
              <a:latin typeface="Gordita"/>
              <a:ea typeface="Gordita"/>
              <a:cs typeface="Gordita"/>
              <a:sym typeface="Gordita"/>
            </a:endParaRPr>
          </a:p>
          <a:p>
            <a:pPr marL="501361" lvl="1" indent="-250681" algn="just">
              <a:lnSpc>
                <a:spcPts val="3622"/>
              </a:lnSpc>
              <a:buFont typeface="Arial"/>
              <a:buChar char="•"/>
            </a:pPr>
            <a:r>
              <a:rPr lang="en-US" sz="2000" dirty="0">
                <a:solidFill>
                  <a:srgbClr val="000000"/>
                </a:solidFill>
                <a:latin typeface="Gordita"/>
                <a:ea typeface="Gordita"/>
                <a:cs typeface="Gordita"/>
                <a:sym typeface="Gordita"/>
              </a:rPr>
              <a:t>Validate the gene biomarkers by GEPIA2 and perform immune infiltration analysis to examine their prognostic value and links to immune cell presence in tumors.</a:t>
            </a:r>
          </a:p>
        </p:txBody>
      </p:sp>
      <p:sp>
        <p:nvSpPr>
          <p:cNvPr id="8" name="TextBox 8"/>
          <p:cNvSpPr txBox="1"/>
          <p:nvPr/>
        </p:nvSpPr>
        <p:spPr>
          <a:xfrm>
            <a:off x="3718072" y="9391899"/>
            <a:ext cx="10851856" cy="561975"/>
          </a:xfrm>
          <a:prstGeom prst="rect">
            <a:avLst/>
          </a:prstGeom>
        </p:spPr>
        <p:txBody>
          <a:bodyPr lIns="0" tIns="0" rIns="0" bIns="0" rtlCol="0" anchor="t">
            <a:spAutoFit/>
          </a:bodyPr>
          <a:lstStyle/>
          <a:p>
            <a:pPr algn="ctr">
              <a:lnSpc>
                <a:spcPts val="4199"/>
              </a:lnSpc>
            </a:pPr>
            <a:r>
              <a:rPr lang="en-US" sz="2999">
                <a:solidFill>
                  <a:srgbClr val="FFFFFF"/>
                </a:solidFill>
                <a:latin typeface="Avenir"/>
                <a:ea typeface="Avenir"/>
                <a:cs typeface="Avenir"/>
                <a:sym typeface="Avenir"/>
              </a:rPr>
              <a:t>Department Of Computer Science and Engineering, JnU</a:t>
            </a:r>
          </a:p>
        </p:txBody>
      </p:sp>
      <p:sp>
        <p:nvSpPr>
          <p:cNvPr id="9" name="TextBox 9"/>
          <p:cNvSpPr txBox="1"/>
          <p:nvPr/>
        </p:nvSpPr>
        <p:spPr>
          <a:xfrm>
            <a:off x="6474997" y="393592"/>
            <a:ext cx="5338006" cy="949940"/>
          </a:xfrm>
          <a:prstGeom prst="rect">
            <a:avLst/>
          </a:prstGeom>
        </p:spPr>
        <p:txBody>
          <a:bodyPr lIns="0" tIns="0" rIns="0" bIns="0" rtlCol="0" anchor="t">
            <a:spAutoFit/>
          </a:bodyPr>
          <a:lstStyle/>
          <a:p>
            <a:pPr algn="ctr">
              <a:lnSpc>
                <a:spcPts val="7729"/>
              </a:lnSpc>
            </a:pPr>
            <a:r>
              <a:rPr lang="en-US" sz="5560" b="1" dirty="0">
                <a:solidFill>
                  <a:srgbClr val="000000"/>
                </a:solidFill>
                <a:latin typeface="Comic Sans MS" panose="030F0702030302020204" pitchFamily="66" charset="0"/>
                <a:ea typeface="Gordita Bold"/>
                <a:cs typeface="Gordita Bold"/>
                <a:sym typeface="Gordita Bold"/>
              </a:rPr>
              <a:t>Research Goal</a:t>
            </a:r>
          </a:p>
        </p:txBody>
      </p:sp>
      <p:sp>
        <p:nvSpPr>
          <p:cNvPr id="10" name="TextBox 7">
            <a:extLst>
              <a:ext uri="{FF2B5EF4-FFF2-40B4-BE49-F238E27FC236}">
                <a16:creationId xmlns:a16="http://schemas.microsoft.com/office/drawing/2014/main" id="{09EE9F91-1C45-8931-F0AE-16DA7A193EA4}"/>
              </a:ext>
            </a:extLst>
          </p:cNvPr>
          <p:cNvSpPr txBox="1"/>
          <p:nvPr/>
        </p:nvSpPr>
        <p:spPr>
          <a:xfrm>
            <a:off x="17263085" y="9222325"/>
            <a:ext cx="472928" cy="466538"/>
          </a:xfrm>
          <a:prstGeom prst="rect">
            <a:avLst/>
          </a:prstGeom>
        </p:spPr>
        <p:txBody>
          <a:bodyPr wrap="square" lIns="0" tIns="0" rIns="0" bIns="0" rtlCol="0" anchor="t">
            <a:spAutoFit/>
          </a:bodyPr>
          <a:lstStyle/>
          <a:p>
            <a:pPr algn="r">
              <a:lnSpc>
                <a:spcPts val="4199"/>
              </a:lnSpc>
            </a:pPr>
            <a:r>
              <a:rPr lang="en-US" sz="2000" dirty="0">
                <a:solidFill>
                  <a:srgbClr val="FFFFFF"/>
                </a:solidFill>
                <a:latin typeface="Avenir"/>
                <a:ea typeface="Avenir"/>
                <a:cs typeface="Avenir"/>
                <a:sym typeface="Avenir"/>
              </a:rPr>
              <a:t>5</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52400" y="9004545"/>
            <a:ext cx="18592800" cy="1898659"/>
          </a:xfrm>
          <a:custGeom>
            <a:avLst/>
            <a:gdLst/>
            <a:ahLst/>
            <a:cxnLst/>
            <a:rect l="l" t="t" r="r" b="b"/>
            <a:pathLst>
              <a:path w="18592800" h="1898659">
                <a:moveTo>
                  <a:pt x="0" y="0"/>
                </a:moveTo>
                <a:lnTo>
                  <a:pt x="18592800" y="0"/>
                </a:lnTo>
                <a:lnTo>
                  <a:pt x="18592800" y="1898659"/>
                </a:lnTo>
                <a:lnTo>
                  <a:pt x="0" y="1898659"/>
                </a:lnTo>
                <a:lnTo>
                  <a:pt x="0" y="0"/>
                </a:lnTo>
                <a:close/>
              </a:path>
            </a:pathLst>
          </a:custGeom>
          <a:blipFill>
            <a:blip r:embed="rId2">
              <a:extLst>
                <a:ext uri="{96DAC541-7B7A-43D3-8B79-37D633B846F1}">
                  <asvg:svgBlip xmlns:asvg="http://schemas.microsoft.com/office/drawing/2016/SVG/main" r:embed="rId3"/>
                </a:ext>
              </a:extLst>
            </a:blip>
            <a:stretch>
              <a:fillRect l="-7160" r="-7160"/>
            </a:stretch>
          </a:blipFill>
        </p:spPr>
        <p:txBody>
          <a:bodyPr/>
          <a:lstStyle/>
          <a:p>
            <a:endParaRPr lang="en-US"/>
          </a:p>
        </p:txBody>
      </p:sp>
      <p:grpSp>
        <p:nvGrpSpPr>
          <p:cNvPr id="3" name="Group 3"/>
          <p:cNvGrpSpPr/>
          <p:nvPr/>
        </p:nvGrpSpPr>
        <p:grpSpPr>
          <a:xfrm>
            <a:off x="16876500" y="120031"/>
            <a:ext cx="1336138" cy="1336138"/>
            <a:chOff x="0" y="0"/>
            <a:chExt cx="1901571" cy="1901571"/>
          </a:xfrm>
        </p:grpSpPr>
        <p:sp>
          <p:nvSpPr>
            <p:cNvPr id="4" name="Freeform 4"/>
            <p:cNvSpPr/>
            <p:nvPr/>
          </p:nvSpPr>
          <p:spPr>
            <a:xfrm>
              <a:off x="0" y="0"/>
              <a:ext cx="1901571" cy="1901571"/>
            </a:xfrm>
            <a:custGeom>
              <a:avLst/>
              <a:gdLst/>
              <a:ahLst/>
              <a:cxnLst/>
              <a:rect l="l" t="t" r="r" b="b"/>
              <a:pathLst>
                <a:path w="1901571" h="1901571">
                  <a:moveTo>
                    <a:pt x="0" y="0"/>
                  </a:moveTo>
                  <a:lnTo>
                    <a:pt x="1901571" y="0"/>
                  </a:lnTo>
                  <a:lnTo>
                    <a:pt x="1901571" y="1901571"/>
                  </a:lnTo>
                  <a:lnTo>
                    <a:pt x="0" y="1901571"/>
                  </a:lnTo>
                  <a:lnTo>
                    <a:pt x="0" y="0"/>
                  </a:lnTo>
                  <a:close/>
                </a:path>
              </a:pathLst>
            </a:custGeom>
            <a:blipFill>
              <a:blip r:embed="rId4"/>
              <a:stretch>
                <a:fillRect/>
              </a:stretch>
            </a:blipFill>
          </p:spPr>
          <p:txBody>
            <a:bodyPr/>
            <a:lstStyle/>
            <a:p>
              <a:endParaRPr lang="en-US"/>
            </a:p>
          </p:txBody>
        </p:sp>
      </p:grpSp>
      <p:sp>
        <p:nvSpPr>
          <p:cNvPr id="5" name="AutoShape 5"/>
          <p:cNvSpPr/>
          <p:nvPr/>
        </p:nvSpPr>
        <p:spPr>
          <a:xfrm>
            <a:off x="0" y="1677809"/>
            <a:ext cx="18288000" cy="0"/>
          </a:xfrm>
          <a:prstGeom prst="line">
            <a:avLst/>
          </a:prstGeom>
          <a:ln w="66675" cap="flat">
            <a:solidFill>
              <a:srgbClr val="015551"/>
            </a:solidFill>
            <a:prstDash val="solid"/>
            <a:headEnd type="none" w="sm" len="sm"/>
            <a:tailEnd type="none" w="sm" len="sm"/>
          </a:ln>
        </p:spPr>
        <p:txBody>
          <a:bodyPr/>
          <a:lstStyle/>
          <a:p>
            <a:endParaRPr lang="en-US"/>
          </a:p>
        </p:txBody>
      </p:sp>
      <p:sp>
        <p:nvSpPr>
          <p:cNvPr id="6" name="TextBox 6"/>
          <p:cNvSpPr txBox="1"/>
          <p:nvPr/>
        </p:nvSpPr>
        <p:spPr>
          <a:xfrm>
            <a:off x="3718072" y="9391899"/>
            <a:ext cx="10851856" cy="561975"/>
          </a:xfrm>
          <a:prstGeom prst="rect">
            <a:avLst/>
          </a:prstGeom>
        </p:spPr>
        <p:txBody>
          <a:bodyPr lIns="0" tIns="0" rIns="0" bIns="0" rtlCol="0" anchor="t">
            <a:spAutoFit/>
          </a:bodyPr>
          <a:lstStyle/>
          <a:p>
            <a:pPr algn="ctr">
              <a:lnSpc>
                <a:spcPts val="4199"/>
              </a:lnSpc>
            </a:pPr>
            <a:r>
              <a:rPr lang="en-US" sz="2999">
                <a:solidFill>
                  <a:srgbClr val="FFFFFF"/>
                </a:solidFill>
                <a:latin typeface="Avenir"/>
                <a:ea typeface="Avenir"/>
                <a:cs typeface="Avenir"/>
                <a:sym typeface="Avenir"/>
              </a:rPr>
              <a:t>Department Of Computer Science and Engineering, JnU</a:t>
            </a:r>
          </a:p>
        </p:txBody>
      </p:sp>
      <p:sp>
        <p:nvSpPr>
          <p:cNvPr id="7" name="TextBox 7"/>
          <p:cNvSpPr txBox="1"/>
          <p:nvPr/>
        </p:nvSpPr>
        <p:spPr>
          <a:xfrm>
            <a:off x="5798237" y="484982"/>
            <a:ext cx="6691526" cy="919611"/>
          </a:xfrm>
          <a:prstGeom prst="rect">
            <a:avLst/>
          </a:prstGeom>
        </p:spPr>
        <p:txBody>
          <a:bodyPr lIns="0" tIns="0" rIns="0" bIns="0" rtlCol="0" anchor="t">
            <a:spAutoFit/>
          </a:bodyPr>
          <a:lstStyle/>
          <a:p>
            <a:pPr algn="ctr">
              <a:lnSpc>
                <a:spcPts val="7729"/>
              </a:lnSpc>
            </a:pPr>
            <a:r>
              <a:rPr lang="en-US" sz="5560" b="1" dirty="0">
                <a:solidFill>
                  <a:srgbClr val="000000"/>
                </a:solidFill>
                <a:latin typeface="Comic Sans MS" panose="030F0702030302020204" pitchFamily="66" charset="0"/>
                <a:ea typeface="Gordita Bold"/>
                <a:cs typeface="Gordita Bold"/>
                <a:sym typeface="Gordita Bold"/>
              </a:rPr>
              <a:t>Related Works</a:t>
            </a:r>
          </a:p>
        </p:txBody>
      </p:sp>
      <p:sp>
        <p:nvSpPr>
          <p:cNvPr id="9" name="TextBox 9"/>
          <p:cNvSpPr txBox="1"/>
          <p:nvPr/>
        </p:nvSpPr>
        <p:spPr>
          <a:xfrm>
            <a:off x="4590113" y="8604747"/>
            <a:ext cx="9107772" cy="412242"/>
          </a:xfrm>
          <a:prstGeom prst="rect">
            <a:avLst/>
          </a:prstGeom>
        </p:spPr>
        <p:txBody>
          <a:bodyPr lIns="0" tIns="0" rIns="0" bIns="0" rtlCol="0" anchor="t">
            <a:spAutoFit/>
          </a:bodyPr>
          <a:lstStyle/>
          <a:p>
            <a:pPr algn="ctr">
              <a:lnSpc>
                <a:spcPts val="3548"/>
              </a:lnSpc>
            </a:pPr>
            <a:r>
              <a:rPr lang="en-US" sz="2099" dirty="0">
                <a:solidFill>
                  <a:srgbClr val="000000"/>
                </a:solidFill>
                <a:latin typeface="Gordita"/>
                <a:ea typeface="Gordita"/>
                <a:cs typeface="Gordita"/>
                <a:sym typeface="Gordita"/>
              </a:rPr>
              <a:t>Table 3.1 : Recent Related Works on Identifying CRC Biomarkers</a:t>
            </a:r>
          </a:p>
        </p:txBody>
      </p:sp>
      <p:sp>
        <p:nvSpPr>
          <p:cNvPr id="8" name="TextBox 7">
            <a:extLst>
              <a:ext uri="{FF2B5EF4-FFF2-40B4-BE49-F238E27FC236}">
                <a16:creationId xmlns:a16="http://schemas.microsoft.com/office/drawing/2014/main" id="{7FD5D011-0912-D065-E6ED-C12003D8C5C3}"/>
              </a:ext>
            </a:extLst>
          </p:cNvPr>
          <p:cNvSpPr txBox="1"/>
          <p:nvPr/>
        </p:nvSpPr>
        <p:spPr>
          <a:xfrm>
            <a:off x="17263085" y="9222325"/>
            <a:ext cx="472928" cy="466538"/>
          </a:xfrm>
          <a:prstGeom prst="rect">
            <a:avLst/>
          </a:prstGeom>
        </p:spPr>
        <p:txBody>
          <a:bodyPr wrap="square" lIns="0" tIns="0" rIns="0" bIns="0" rtlCol="0" anchor="t">
            <a:spAutoFit/>
          </a:bodyPr>
          <a:lstStyle/>
          <a:p>
            <a:pPr algn="r">
              <a:lnSpc>
                <a:spcPts val="4199"/>
              </a:lnSpc>
            </a:pPr>
            <a:r>
              <a:rPr lang="en-US" sz="2000" dirty="0">
                <a:solidFill>
                  <a:srgbClr val="FFFFFF"/>
                </a:solidFill>
                <a:latin typeface="Avenir"/>
                <a:ea typeface="Avenir"/>
                <a:cs typeface="Avenir"/>
                <a:sym typeface="Avenir"/>
              </a:rPr>
              <a:t>6</a:t>
            </a:r>
          </a:p>
        </p:txBody>
      </p:sp>
      <p:graphicFrame>
        <p:nvGraphicFramePr>
          <p:cNvPr id="13" name="Table 12">
            <a:extLst>
              <a:ext uri="{FF2B5EF4-FFF2-40B4-BE49-F238E27FC236}">
                <a16:creationId xmlns:a16="http://schemas.microsoft.com/office/drawing/2014/main" id="{3EBE9BDB-84B8-EECA-788A-45ADAD42544C}"/>
              </a:ext>
            </a:extLst>
          </p:cNvPr>
          <p:cNvGraphicFramePr>
            <a:graphicFrameLocks noGrp="1"/>
          </p:cNvGraphicFramePr>
          <p:nvPr>
            <p:extLst>
              <p:ext uri="{D42A27DB-BD31-4B8C-83A1-F6EECF244321}">
                <p14:modId xmlns:p14="http://schemas.microsoft.com/office/powerpoint/2010/main" val="530321163"/>
              </p:ext>
            </p:extLst>
          </p:nvPr>
        </p:nvGraphicFramePr>
        <p:xfrm>
          <a:off x="1293955" y="1950132"/>
          <a:ext cx="15700087" cy="6578600"/>
        </p:xfrm>
        <a:graphic>
          <a:graphicData uri="http://schemas.openxmlformats.org/drawingml/2006/table">
            <a:tbl>
              <a:tblPr firstRow="1" firstCol="1" bandRow="1"/>
              <a:tblGrid>
                <a:gridCol w="4439656">
                  <a:extLst>
                    <a:ext uri="{9D8B030D-6E8A-4147-A177-3AD203B41FA5}">
                      <a16:colId xmlns:a16="http://schemas.microsoft.com/office/drawing/2014/main" val="3726387723"/>
                    </a:ext>
                  </a:extLst>
                </a:gridCol>
                <a:gridCol w="8697905">
                  <a:extLst>
                    <a:ext uri="{9D8B030D-6E8A-4147-A177-3AD203B41FA5}">
                      <a16:colId xmlns:a16="http://schemas.microsoft.com/office/drawing/2014/main" val="292241860"/>
                    </a:ext>
                  </a:extLst>
                </a:gridCol>
                <a:gridCol w="2562526">
                  <a:extLst>
                    <a:ext uri="{9D8B030D-6E8A-4147-A177-3AD203B41FA5}">
                      <a16:colId xmlns:a16="http://schemas.microsoft.com/office/drawing/2014/main" val="3183465528"/>
                    </a:ext>
                  </a:extLst>
                </a:gridCol>
              </a:tblGrid>
              <a:tr h="806227">
                <a:tc>
                  <a:txBody>
                    <a:bodyPr/>
                    <a:lstStyle/>
                    <a:p>
                      <a:pPr marL="0" marR="8255" indent="0" algn="ctr">
                        <a:lnSpc>
                          <a:spcPct val="107000"/>
                        </a:lnSpc>
                        <a:spcAft>
                          <a:spcPts val="15"/>
                        </a:spcAft>
                        <a:buNone/>
                      </a:pPr>
                      <a:r>
                        <a:rPr lang="en-US" sz="2200" b="1" kern="100" dirty="0">
                          <a:solidFill>
                            <a:srgbClr val="020000"/>
                          </a:solidFill>
                          <a:effectLst/>
                          <a:latin typeface="Gordita" panose="020B0604020202020204" charset="0"/>
                          <a:ea typeface="Cambria" panose="02040503050406030204" pitchFamily="18" charset="0"/>
                          <a:cs typeface="Gordita" panose="020B0604020202020204" charset="0"/>
                        </a:rPr>
                        <a:t>Authors</a:t>
                      </a:r>
                      <a:endParaRPr lang="en-US" sz="2200" kern="100" dirty="0">
                        <a:solidFill>
                          <a:srgbClr val="020000"/>
                        </a:solidFill>
                        <a:effectLst/>
                        <a:latin typeface="Gordita" panose="020B0604020202020204" charset="0"/>
                        <a:ea typeface="Cambria" panose="02040503050406030204" pitchFamily="18" charset="0"/>
                        <a:cs typeface="Gordita" panose="020B0604020202020204" charset="0"/>
                      </a:endParaRPr>
                    </a:p>
                  </a:txBody>
                  <a:tcPr marL="54724" marR="47156" marT="96640" marB="0" anchor="ctr">
                    <a:lnL w="12700" cap="flat" cmpd="sng" algn="ctr">
                      <a:solidFill>
                        <a:srgbClr val="020000"/>
                      </a:solidFill>
                      <a:prstDash val="solid"/>
                      <a:round/>
                      <a:headEnd type="none" w="med" len="med"/>
                      <a:tailEnd type="none" w="med" len="med"/>
                    </a:lnL>
                    <a:lnR w="12700" cap="flat" cmpd="sng" algn="ctr">
                      <a:solidFill>
                        <a:srgbClr val="020000"/>
                      </a:solidFill>
                      <a:prstDash val="solid"/>
                      <a:round/>
                      <a:headEnd type="none" w="med" len="med"/>
                      <a:tailEnd type="none" w="med" len="med"/>
                    </a:lnR>
                    <a:lnT w="12700" cap="flat" cmpd="sng" algn="ctr">
                      <a:solidFill>
                        <a:srgbClr val="020000"/>
                      </a:solidFill>
                      <a:prstDash val="solid"/>
                      <a:round/>
                      <a:headEnd type="none" w="med" len="med"/>
                      <a:tailEnd type="none" w="med" len="med"/>
                    </a:lnT>
                    <a:lnB w="12700" cap="flat" cmpd="sng" algn="ctr">
                      <a:solidFill>
                        <a:srgbClr val="020000"/>
                      </a:solidFill>
                      <a:prstDash val="solid"/>
                      <a:round/>
                      <a:headEnd type="none" w="med" len="med"/>
                      <a:tailEnd type="none" w="med" len="med"/>
                    </a:lnB>
                    <a:noFill/>
                  </a:tcPr>
                </a:tc>
                <a:tc>
                  <a:txBody>
                    <a:bodyPr/>
                    <a:lstStyle/>
                    <a:p>
                      <a:pPr marL="0" marR="8255" indent="0" algn="ctr">
                        <a:lnSpc>
                          <a:spcPct val="107000"/>
                        </a:lnSpc>
                        <a:spcAft>
                          <a:spcPts val="15"/>
                        </a:spcAft>
                        <a:buNone/>
                      </a:pPr>
                      <a:r>
                        <a:rPr lang="en-US" sz="2200" b="1" kern="100">
                          <a:solidFill>
                            <a:srgbClr val="020000"/>
                          </a:solidFill>
                          <a:effectLst/>
                          <a:latin typeface="Gordita" panose="020B0604020202020204" charset="0"/>
                          <a:ea typeface="Cambria" panose="02040503050406030204" pitchFamily="18" charset="0"/>
                          <a:cs typeface="Gordita" panose="020B0604020202020204" charset="0"/>
                        </a:rPr>
                        <a:t>Methods/Models</a:t>
                      </a:r>
                      <a:endParaRPr lang="en-US" sz="2200" kern="100">
                        <a:solidFill>
                          <a:srgbClr val="020000"/>
                        </a:solidFill>
                        <a:effectLst/>
                        <a:latin typeface="Gordita" panose="020B0604020202020204" charset="0"/>
                        <a:ea typeface="Cambria" panose="02040503050406030204" pitchFamily="18" charset="0"/>
                        <a:cs typeface="Gordita" panose="020B0604020202020204" charset="0"/>
                      </a:endParaRPr>
                    </a:p>
                  </a:txBody>
                  <a:tcPr marL="54724" marR="47156" marT="96640" marB="0" anchor="ctr">
                    <a:lnL w="12700" cap="flat" cmpd="sng" algn="ctr">
                      <a:solidFill>
                        <a:srgbClr val="020000"/>
                      </a:solidFill>
                      <a:prstDash val="solid"/>
                      <a:round/>
                      <a:headEnd type="none" w="med" len="med"/>
                      <a:tailEnd type="none" w="med" len="med"/>
                    </a:lnL>
                    <a:lnR w="12700" cap="flat" cmpd="sng" algn="ctr">
                      <a:solidFill>
                        <a:srgbClr val="020000"/>
                      </a:solidFill>
                      <a:prstDash val="solid"/>
                      <a:round/>
                      <a:headEnd type="none" w="med" len="med"/>
                      <a:tailEnd type="none" w="med" len="med"/>
                    </a:lnR>
                    <a:lnT w="12700" cap="flat" cmpd="sng" algn="ctr">
                      <a:solidFill>
                        <a:srgbClr val="020000"/>
                      </a:solidFill>
                      <a:prstDash val="solid"/>
                      <a:round/>
                      <a:headEnd type="none" w="med" len="med"/>
                      <a:tailEnd type="none" w="med" len="med"/>
                    </a:lnT>
                    <a:lnB w="12700" cap="flat" cmpd="sng" algn="ctr">
                      <a:solidFill>
                        <a:srgbClr val="020000"/>
                      </a:solidFill>
                      <a:prstDash val="solid"/>
                      <a:round/>
                      <a:headEnd type="none" w="med" len="med"/>
                      <a:tailEnd type="none" w="med" len="med"/>
                    </a:lnB>
                    <a:noFill/>
                  </a:tcPr>
                </a:tc>
                <a:tc>
                  <a:txBody>
                    <a:bodyPr/>
                    <a:lstStyle/>
                    <a:p>
                      <a:pPr marL="0" marR="0" indent="0" algn="ctr">
                        <a:lnSpc>
                          <a:spcPct val="107000"/>
                        </a:lnSpc>
                        <a:spcAft>
                          <a:spcPts val="15"/>
                        </a:spcAft>
                        <a:buNone/>
                      </a:pPr>
                      <a:r>
                        <a:rPr lang="en-US" sz="2200" b="1" kern="100" dirty="0">
                          <a:solidFill>
                            <a:srgbClr val="020000"/>
                          </a:solidFill>
                          <a:effectLst/>
                          <a:latin typeface="Gordita" panose="020B0604020202020204" charset="0"/>
                          <a:ea typeface="Cambria" panose="02040503050406030204" pitchFamily="18" charset="0"/>
                          <a:cs typeface="Gordita" panose="020B0604020202020204" charset="0"/>
                        </a:rPr>
                        <a:t>Accuracy</a:t>
                      </a:r>
                      <a:endParaRPr lang="en-US" sz="2200" kern="100" dirty="0">
                        <a:solidFill>
                          <a:srgbClr val="020000"/>
                        </a:solidFill>
                        <a:effectLst/>
                        <a:latin typeface="Gordita" panose="020B0604020202020204" charset="0"/>
                        <a:ea typeface="Cambria" panose="02040503050406030204" pitchFamily="18" charset="0"/>
                        <a:cs typeface="Gordita" panose="020B0604020202020204" charset="0"/>
                      </a:endParaRPr>
                    </a:p>
                  </a:txBody>
                  <a:tcPr marL="54724" marR="47156" marT="96640" marB="0" anchor="ctr">
                    <a:lnL w="12700" cap="flat" cmpd="sng" algn="ctr">
                      <a:solidFill>
                        <a:srgbClr val="020000"/>
                      </a:solidFill>
                      <a:prstDash val="solid"/>
                      <a:round/>
                      <a:headEnd type="none" w="med" len="med"/>
                      <a:tailEnd type="none" w="med" len="med"/>
                    </a:lnL>
                    <a:lnR w="12700" cap="flat" cmpd="sng" algn="ctr">
                      <a:solidFill>
                        <a:srgbClr val="020000"/>
                      </a:solidFill>
                      <a:prstDash val="solid"/>
                      <a:round/>
                      <a:headEnd type="none" w="med" len="med"/>
                      <a:tailEnd type="none" w="med" len="med"/>
                    </a:lnR>
                    <a:lnT w="12700" cap="flat" cmpd="sng" algn="ctr">
                      <a:solidFill>
                        <a:srgbClr val="020000"/>
                      </a:solidFill>
                      <a:prstDash val="solid"/>
                      <a:round/>
                      <a:headEnd type="none" w="med" len="med"/>
                      <a:tailEnd type="none" w="med" len="med"/>
                    </a:lnT>
                    <a:lnB w="12700" cap="flat" cmpd="sng" algn="ctr">
                      <a:solidFill>
                        <a:srgbClr val="020000"/>
                      </a:solidFill>
                      <a:prstDash val="solid"/>
                      <a:round/>
                      <a:headEnd type="none" w="med" len="med"/>
                      <a:tailEnd type="none" w="med" len="med"/>
                    </a:lnB>
                    <a:noFill/>
                  </a:tcPr>
                </a:tc>
                <a:extLst>
                  <a:ext uri="{0D108BD9-81ED-4DB2-BD59-A6C34878D82A}">
                    <a16:rowId xmlns:a16="http://schemas.microsoft.com/office/drawing/2014/main" val="3968617420"/>
                  </a:ext>
                </a:extLst>
              </a:tr>
              <a:tr h="790903">
                <a:tc>
                  <a:txBody>
                    <a:bodyPr/>
                    <a:lstStyle/>
                    <a:p>
                      <a:pPr marL="37465" marR="0" indent="0" algn="ctr">
                        <a:lnSpc>
                          <a:spcPct val="107000"/>
                        </a:lnSpc>
                        <a:spcAft>
                          <a:spcPts val="430"/>
                        </a:spcAft>
                        <a:buNone/>
                      </a:pPr>
                      <a:r>
                        <a:rPr lang="en-US" sz="2100" kern="100" dirty="0">
                          <a:solidFill>
                            <a:srgbClr val="020000"/>
                          </a:solidFill>
                          <a:effectLst/>
                          <a:latin typeface="Gordita" panose="020B0604020202020204" charset="0"/>
                          <a:ea typeface="Cambria" panose="02040503050406030204" pitchFamily="18" charset="0"/>
                          <a:cs typeface="Gordita" panose="020B0604020202020204" charset="0"/>
                        </a:rPr>
                        <a:t>Radhakrishnan et al. [6]</a:t>
                      </a:r>
                    </a:p>
                  </a:txBody>
                  <a:tcPr marL="54724" marR="47156" marT="96640" marB="0" anchor="ctr">
                    <a:lnL w="12700" cap="flat" cmpd="sng" algn="ctr">
                      <a:solidFill>
                        <a:srgbClr val="020000"/>
                      </a:solidFill>
                      <a:prstDash val="solid"/>
                      <a:round/>
                      <a:headEnd type="none" w="med" len="med"/>
                      <a:tailEnd type="none" w="med" len="med"/>
                    </a:lnL>
                    <a:lnR w="12700" cap="flat" cmpd="sng" algn="ctr">
                      <a:solidFill>
                        <a:srgbClr val="020000"/>
                      </a:solidFill>
                      <a:prstDash val="solid"/>
                      <a:round/>
                      <a:headEnd type="none" w="med" len="med"/>
                      <a:tailEnd type="none" w="med" len="med"/>
                    </a:lnR>
                    <a:lnT w="12700" cap="flat" cmpd="sng" algn="ctr">
                      <a:solidFill>
                        <a:srgbClr val="020000"/>
                      </a:solidFill>
                      <a:prstDash val="solid"/>
                      <a:round/>
                      <a:headEnd type="none" w="med" len="med"/>
                      <a:tailEnd type="none" w="med" len="med"/>
                    </a:lnT>
                    <a:lnB w="12700" cap="flat" cmpd="sng" algn="ctr">
                      <a:solidFill>
                        <a:srgbClr val="020000"/>
                      </a:solidFill>
                      <a:prstDash val="solid"/>
                      <a:round/>
                      <a:headEnd type="none" w="med" len="med"/>
                      <a:tailEnd type="none" w="med" len="med"/>
                    </a:lnB>
                    <a:noFill/>
                  </a:tcPr>
                </a:tc>
                <a:tc>
                  <a:txBody>
                    <a:bodyPr/>
                    <a:lstStyle/>
                    <a:p>
                      <a:pPr marL="0" marR="8255" indent="0" algn="ctr">
                        <a:lnSpc>
                          <a:spcPct val="107000"/>
                        </a:lnSpc>
                        <a:spcAft>
                          <a:spcPts val="430"/>
                        </a:spcAft>
                        <a:buNone/>
                      </a:pPr>
                      <a:r>
                        <a:rPr lang="en-US" sz="2100" kern="100" dirty="0">
                          <a:solidFill>
                            <a:srgbClr val="020000"/>
                          </a:solidFill>
                          <a:effectLst/>
                          <a:latin typeface="Gordita" panose="020B0604020202020204" charset="0"/>
                          <a:ea typeface="Cambria" panose="02040503050406030204" pitchFamily="18" charset="0"/>
                          <a:cs typeface="Gordita" panose="020B0604020202020204" charset="0"/>
                        </a:rPr>
                        <a:t>LASSO, </a:t>
                      </a:r>
                      <a:r>
                        <a:rPr lang="en-US" sz="2100" kern="100" dirty="0" err="1">
                          <a:solidFill>
                            <a:srgbClr val="020000"/>
                          </a:solidFill>
                          <a:effectLst/>
                          <a:latin typeface="Gordita" panose="020B0604020202020204" charset="0"/>
                          <a:ea typeface="Cambria" panose="02040503050406030204" pitchFamily="18" charset="0"/>
                          <a:cs typeface="Gordita" panose="020B0604020202020204" charset="0"/>
                        </a:rPr>
                        <a:t>XGBoost</a:t>
                      </a:r>
                      <a:r>
                        <a:rPr lang="en-US" sz="2100" kern="100" dirty="0">
                          <a:solidFill>
                            <a:srgbClr val="020000"/>
                          </a:solidFill>
                          <a:effectLst/>
                          <a:latin typeface="Gordita" panose="020B0604020202020204" charset="0"/>
                          <a:ea typeface="Cambria" panose="02040503050406030204" pitchFamily="18" charset="0"/>
                          <a:cs typeface="Gordita" panose="020B0604020202020204" charset="0"/>
                        </a:rPr>
                        <a:t>, </a:t>
                      </a:r>
                      <a:r>
                        <a:rPr lang="en-US" sz="2100" kern="100" dirty="0" err="1">
                          <a:solidFill>
                            <a:srgbClr val="020000"/>
                          </a:solidFill>
                          <a:effectLst/>
                          <a:latin typeface="Gordita" panose="020B0604020202020204" charset="0"/>
                          <a:ea typeface="Cambria" panose="02040503050406030204" pitchFamily="18" charset="0"/>
                          <a:cs typeface="Gordita" panose="020B0604020202020204" charset="0"/>
                        </a:rPr>
                        <a:t>LightGBM</a:t>
                      </a:r>
                      <a:r>
                        <a:rPr lang="en-US" sz="2100" kern="100" dirty="0">
                          <a:solidFill>
                            <a:srgbClr val="020000"/>
                          </a:solidFill>
                          <a:effectLst/>
                          <a:latin typeface="Gordita" panose="020B0604020202020204" charset="0"/>
                          <a:ea typeface="Cambria" panose="02040503050406030204" pitchFamily="18" charset="0"/>
                          <a:cs typeface="Gordita" panose="020B0604020202020204" charset="0"/>
                        </a:rPr>
                        <a:t>, SHAP</a:t>
                      </a:r>
                    </a:p>
                  </a:txBody>
                  <a:tcPr marL="54724" marR="47156" marT="96640" marB="0" anchor="ctr">
                    <a:lnL w="12700" cap="flat" cmpd="sng" algn="ctr">
                      <a:solidFill>
                        <a:srgbClr val="020000"/>
                      </a:solidFill>
                      <a:prstDash val="solid"/>
                      <a:round/>
                      <a:headEnd type="none" w="med" len="med"/>
                      <a:tailEnd type="none" w="med" len="med"/>
                    </a:lnL>
                    <a:lnR w="12700" cap="flat" cmpd="sng" algn="ctr">
                      <a:solidFill>
                        <a:srgbClr val="020000"/>
                      </a:solidFill>
                      <a:prstDash val="solid"/>
                      <a:round/>
                      <a:headEnd type="none" w="med" len="med"/>
                      <a:tailEnd type="none" w="med" len="med"/>
                    </a:lnR>
                    <a:lnT w="12700" cap="flat" cmpd="sng" algn="ctr">
                      <a:solidFill>
                        <a:srgbClr val="020000"/>
                      </a:solidFill>
                      <a:prstDash val="solid"/>
                      <a:round/>
                      <a:headEnd type="none" w="med" len="med"/>
                      <a:tailEnd type="none" w="med" len="med"/>
                    </a:lnT>
                    <a:lnB w="12700" cap="flat" cmpd="sng" algn="ctr">
                      <a:solidFill>
                        <a:srgbClr val="020000"/>
                      </a:solidFill>
                      <a:prstDash val="solid"/>
                      <a:round/>
                      <a:headEnd type="none" w="med" len="med"/>
                      <a:tailEnd type="none" w="med" len="med"/>
                    </a:lnB>
                    <a:noFill/>
                  </a:tcPr>
                </a:tc>
                <a:tc>
                  <a:txBody>
                    <a:bodyPr/>
                    <a:lstStyle/>
                    <a:p>
                      <a:pPr marL="0" marR="8255" indent="0" algn="ctr">
                        <a:lnSpc>
                          <a:spcPct val="107000"/>
                        </a:lnSpc>
                        <a:spcAft>
                          <a:spcPts val="15"/>
                        </a:spcAft>
                        <a:buNone/>
                      </a:pPr>
                      <a:r>
                        <a:rPr lang="en-US" sz="2100" kern="100" dirty="0">
                          <a:solidFill>
                            <a:srgbClr val="020000"/>
                          </a:solidFill>
                          <a:effectLst/>
                          <a:latin typeface="Gordita" panose="020B0604020202020204" charset="0"/>
                          <a:ea typeface="Cambria" panose="02040503050406030204" pitchFamily="18" charset="0"/>
                          <a:cs typeface="Gordita" panose="020B0604020202020204" charset="0"/>
                        </a:rPr>
                        <a:t>94.87%</a:t>
                      </a:r>
                    </a:p>
                  </a:txBody>
                  <a:tcPr marL="54724" marR="47156" marT="96640" marB="0" anchor="ctr">
                    <a:lnL w="12700" cap="flat" cmpd="sng" algn="ctr">
                      <a:solidFill>
                        <a:srgbClr val="020000"/>
                      </a:solidFill>
                      <a:prstDash val="solid"/>
                      <a:round/>
                      <a:headEnd type="none" w="med" len="med"/>
                      <a:tailEnd type="none" w="med" len="med"/>
                    </a:lnL>
                    <a:lnR w="12700" cap="flat" cmpd="sng" algn="ctr">
                      <a:solidFill>
                        <a:srgbClr val="020000"/>
                      </a:solidFill>
                      <a:prstDash val="solid"/>
                      <a:round/>
                      <a:headEnd type="none" w="med" len="med"/>
                      <a:tailEnd type="none" w="med" len="med"/>
                    </a:lnR>
                    <a:lnT w="12700" cap="flat" cmpd="sng" algn="ctr">
                      <a:solidFill>
                        <a:srgbClr val="020000"/>
                      </a:solidFill>
                      <a:prstDash val="solid"/>
                      <a:round/>
                      <a:headEnd type="none" w="med" len="med"/>
                      <a:tailEnd type="none" w="med" len="med"/>
                    </a:lnT>
                    <a:lnB w="12700" cap="flat" cmpd="sng" algn="ctr">
                      <a:solidFill>
                        <a:srgbClr val="020000"/>
                      </a:solidFill>
                      <a:prstDash val="solid"/>
                      <a:round/>
                      <a:headEnd type="none" w="med" len="med"/>
                      <a:tailEnd type="none" w="med" len="med"/>
                    </a:lnB>
                    <a:noFill/>
                  </a:tcPr>
                </a:tc>
                <a:extLst>
                  <a:ext uri="{0D108BD9-81ED-4DB2-BD59-A6C34878D82A}">
                    <a16:rowId xmlns:a16="http://schemas.microsoft.com/office/drawing/2014/main" val="124820561"/>
                  </a:ext>
                </a:extLst>
              </a:tr>
              <a:tr h="685800">
                <a:tc>
                  <a:txBody>
                    <a:bodyPr/>
                    <a:lstStyle/>
                    <a:p>
                      <a:pPr marL="29210" marR="0" indent="0" algn="ctr">
                        <a:lnSpc>
                          <a:spcPct val="107000"/>
                        </a:lnSpc>
                        <a:spcAft>
                          <a:spcPts val="15"/>
                        </a:spcAft>
                        <a:buNone/>
                      </a:pPr>
                      <a:r>
                        <a:rPr lang="en-US" sz="2100" kern="100" dirty="0">
                          <a:solidFill>
                            <a:srgbClr val="020000"/>
                          </a:solidFill>
                          <a:effectLst/>
                          <a:latin typeface="Gordita" panose="020B0604020202020204" charset="0"/>
                          <a:ea typeface="Cambria" panose="02040503050406030204" pitchFamily="18" charset="0"/>
                          <a:cs typeface="Gordita" panose="020B0604020202020204" charset="0"/>
                        </a:rPr>
                        <a:t>Minh et al. [4]</a:t>
                      </a:r>
                    </a:p>
                  </a:txBody>
                  <a:tcPr marL="54724" marR="47156" marT="96640" marB="0" anchor="ctr">
                    <a:lnL w="12700" cap="flat" cmpd="sng" algn="ctr">
                      <a:solidFill>
                        <a:srgbClr val="020000"/>
                      </a:solidFill>
                      <a:prstDash val="solid"/>
                      <a:round/>
                      <a:headEnd type="none" w="med" len="med"/>
                      <a:tailEnd type="none" w="med" len="med"/>
                    </a:lnL>
                    <a:lnR w="12700" cap="flat" cmpd="sng" algn="ctr">
                      <a:solidFill>
                        <a:srgbClr val="020000"/>
                      </a:solidFill>
                      <a:prstDash val="solid"/>
                      <a:round/>
                      <a:headEnd type="none" w="med" len="med"/>
                      <a:tailEnd type="none" w="med" len="med"/>
                    </a:lnR>
                    <a:lnT w="12700" cap="flat" cmpd="sng" algn="ctr">
                      <a:solidFill>
                        <a:srgbClr val="020000"/>
                      </a:solidFill>
                      <a:prstDash val="solid"/>
                      <a:round/>
                      <a:headEnd type="none" w="med" len="med"/>
                      <a:tailEnd type="none" w="med" len="med"/>
                    </a:lnT>
                    <a:lnB w="12700" cap="flat" cmpd="sng" algn="ctr">
                      <a:solidFill>
                        <a:srgbClr val="020000"/>
                      </a:solidFill>
                      <a:prstDash val="solid"/>
                      <a:round/>
                      <a:headEnd type="none" w="med" len="med"/>
                      <a:tailEnd type="none" w="med" len="med"/>
                    </a:lnB>
                    <a:noFill/>
                  </a:tcPr>
                </a:tc>
                <a:tc>
                  <a:txBody>
                    <a:bodyPr/>
                    <a:lstStyle/>
                    <a:p>
                      <a:pPr marL="0" marR="8255" indent="0" algn="ctr">
                        <a:lnSpc>
                          <a:spcPct val="107000"/>
                        </a:lnSpc>
                        <a:spcAft>
                          <a:spcPts val="430"/>
                        </a:spcAft>
                        <a:buNone/>
                      </a:pPr>
                      <a:r>
                        <a:rPr lang="en-US" sz="2100" kern="100" dirty="0">
                          <a:solidFill>
                            <a:srgbClr val="020000"/>
                          </a:solidFill>
                          <a:effectLst/>
                          <a:latin typeface="Gordita" panose="020B0604020202020204" charset="0"/>
                          <a:ea typeface="Cambria" panose="02040503050406030204" pitchFamily="18" charset="0"/>
                          <a:cs typeface="Gordita" panose="020B0604020202020204" charset="0"/>
                        </a:rPr>
                        <a:t>SVM, DNN, KNN, RF, NB</a:t>
                      </a:r>
                    </a:p>
                  </a:txBody>
                  <a:tcPr marL="54724" marR="47156" marT="96640" marB="0" anchor="ctr">
                    <a:lnL w="12700" cap="flat" cmpd="sng" algn="ctr">
                      <a:solidFill>
                        <a:srgbClr val="020000"/>
                      </a:solidFill>
                      <a:prstDash val="solid"/>
                      <a:round/>
                      <a:headEnd type="none" w="med" len="med"/>
                      <a:tailEnd type="none" w="med" len="med"/>
                    </a:lnL>
                    <a:lnR w="12700" cap="flat" cmpd="sng" algn="ctr">
                      <a:solidFill>
                        <a:srgbClr val="020000"/>
                      </a:solidFill>
                      <a:prstDash val="solid"/>
                      <a:round/>
                      <a:headEnd type="none" w="med" len="med"/>
                      <a:tailEnd type="none" w="med" len="med"/>
                    </a:lnR>
                    <a:lnT w="12700" cap="flat" cmpd="sng" algn="ctr">
                      <a:solidFill>
                        <a:srgbClr val="020000"/>
                      </a:solidFill>
                      <a:prstDash val="solid"/>
                      <a:round/>
                      <a:headEnd type="none" w="med" len="med"/>
                      <a:tailEnd type="none" w="med" len="med"/>
                    </a:lnT>
                    <a:lnB w="12700" cap="flat" cmpd="sng" algn="ctr">
                      <a:solidFill>
                        <a:srgbClr val="020000"/>
                      </a:solidFill>
                      <a:prstDash val="solid"/>
                      <a:round/>
                      <a:headEnd type="none" w="med" len="med"/>
                      <a:tailEnd type="none" w="med" len="med"/>
                    </a:lnB>
                    <a:noFill/>
                  </a:tcPr>
                </a:tc>
                <a:tc>
                  <a:txBody>
                    <a:bodyPr/>
                    <a:lstStyle/>
                    <a:p>
                      <a:pPr marL="0" marR="8255" indent="0" algn="ctr">
                        <a:lnSpc>
                          <a:spcPct val="107000"/>
                        </a:lnSpc>
                        <a:spcAft>
                          <a:spcPts val="15"/>
                        </a:spcAft>
                        <a:buNone/>
                      </a:pPr>
                      <a:r>
                        <a:rPr lang="en-US" sz="2100" kern="100">
                          <a:solidFill>
                            <a:srgbClr val="020000"/>
                          </a:solidFill>
                          <a:effectLst/>
                          <a:latin typeface="Gordita" panose="020B0604020202020204" charset="0"/>
                          <a:ea typeface="Cambria" panose="02040503050406030204" pitchFamily="18" charset="0"/>
                          <a:cs typeface="Gordita" panose="020B0604020202020204" charset="0"/>
                        </a:rPr>
                        <a:t>94%</a:t>
                      </a:r>
                    </a:p>
                  </a:txBody>
                  <a:tcPr marL="54724" marR="47156" marT="96640" marB="0" anchor="ctr">
                    <a:lnL w="12700" cap="flat" cmpd="sng" algn="ctr">
                      <a:solidFill>
                        <a:srgbClr val="020000"/>
                      </a:solidFill>
                      <a:prstDash val="solid"/>
                      <a:round/>
                      <a:headEnd type="none" w="med" len="med"/>
                      <a:tailEnd type="none" w="med" len="med"/>
                    </a:lnL>
                    <a:lnR w="12700" cap="flat" cmpd="sng" algn="ctr">
                      <a:solidFill>
                        <a:srgbClr val="020000"/>
                      </a:solidFill>
                      <a:prstDash val="solid"/>
                      <a:round/>
                      <a:headEnd type="none" w="med" len="med"/>
                      <a:tailEnd type="none" w="med" len="med"/>
                    </a:lnR>
                    <a:lnT w="12700" cap="flat" cmpd="sng" algn="ctr">
                      <a:solidFill>
                        <a:srgbClr val="020000"/>
                      </a:solidFill>
                      <a:prstDash val="solid"/>
                      <a:round/>
                      <a:headEnd type="none" w="med" len="med"/>
                      <a:tailEnd type="none" w="med" len="med"/>
                    </a:lnT>
                    <a:lnB w="12700" cap="flat" cmpd="sng" algn="ctr">
                      <a:solidFill>
                        <a:srgbClr val="020000"/>
                      </a:solidFill>
                      <a:prstDash val="solid"/>
                      <a:round/>
                      <a:headEnd type="none" w="med" len="med"/>
                      <a:tailEnd type="none" w="med" len="med"/>
                    </a:lnB>
                    <a:noFill/>
                  </a:tcPr>
                </a:tc>
                <a:extLst>
                  <a:ext uri="{0D108BD9-81ED-4DB2-BD59-A6C34878D82A}">
                    <a16:rowId xmlns:a16="http://schemas.microsoft.com/office/drawing/2014/main" val="3226801454"/>
                  </a:ext>
                </a:extLst>
              </a:tr>
              <a:tr h="838200">
                <a:tc>
                  <a:txBody>
                    <a:bodyPr/>
                    <a:lstStyle/>
                    <a:p>
                      <a:pPr marL="0" marR="8255" indent="0" algn="ctr">
                        <a:lnSpc>
                          <a:spcPct val="107000"/>
                        </a:lnSpc>
                        <a:spcAft>
                          <a:spcPts val="15"/>
                        </a:spcAft>
                        <a:buNone/>
                      </a:pPr>
                      <a:r>
                        <a:rPr lang="en-US" sz="2100" kern="100" dirty="0">
                          <a:solidFill>
                            <a:srgbClr val="020000"/>
                          </a:solidFill>
                          <a:effectLst/>
                          <a:latin typeface="Gordita" panose="020B0604020202020204" charset="0"/>
                          <a:ea typeface="Cambria" panose="02040503050406030204" pitchFamily="18" charset="0"/>
                          <a:cs typeface="Gordita" panose="020B0604020202020204" charset="0"/>
                        </a:rPr>
                        <a:t>Bera et al. [7]</a:t>
                      </a:r>
                    </a:p>
                  </a:txBody>
                  <a:tcPr marL="54724" marR="47156" marT="96640" marB="0" anchor="ctr">
                    <a:lnL w="12700" cap="flat" cmpd="sng" algn="ctr">
                      <a:solidFill>
                        <a:srgbClr val="020000"/>
                      </a:solidFill>
                      <a:prstDash val="solid"/>
                      <a:round/>
                      <a:headEnd type="none" w="med" len="med"/>
                      <a:tailEnd type="none" w="med" len="med"/>
                    </a:lnL>
                    <a:lnR w="12700" cap="flat" cmpd="sng" algn="ctr">
                      <a:solidFill>
                        <a:srgbClr val="020000"/>
                      </a:solidFill>
                      <a:prstDash val="solid"/>
                      <a:round/>
                      <a:headEnd type="none" w="med" len="med"/>
                      <a:tailEnd type="none" w="med" len="med"/>
                    </a:lnR>
                    <a:lnT w="12700" cap="flat" cmpd="sng" algn="ctr">
                      <a:solidFill>
                        <a:srgbClr val="020000"/>
                      </a:solidFill>
                      <a:prstDash val="solid"/>
                      <a:round/>
                      <a:headEnd type="none" w="med" len="med"/>
                      <a:tailEnd type="none" w="med" len="med"/>
                    </a:lnT>
                    <a:lnB w="12700" cap="flat" cmpd="sng" algn="ctr">
                      <a:solidFill>
                        <a:srgbClr val="020000"/>
                      </a:solidFill>
                      <a:prstDash val="solid"/>
                      <a:round/>
                      <a:headEnd type="none" w="med" len="med"/>
                      <a:tailEnd type="none" w="med" len="med"/>
                    </a:lnB>
                    <a:noFill/>
                  </a:tcPr>
                </a:tc>
                <a:tc>
                  <a:txBody>
                    <a:bodyPr/>
                    <a:lstStyle/>
                    <a:p>
                      <a:pPr marL="0" marR="8255" indent="0" algn="ctr">
                        <a:lnSpc>
                          <a:spcPct val="107000"/>
                        </a:lnSpc>
                        <a:spcAft>
                          <a:spcPts val="430"/>
                        </a:spcAft>
                        <a:buNone/>
                      </a:pPr>
                      <a:r>
                        <a:rPr lang="en-US" sz="2100" kern="100" dirty="0">
                          <a:solidFill>
                            <a:srgbClr val="020000"/>
                          </a:solidFill>
                          <a:effectLst/>
                          <a:latin typeface="Gordita" panose="020B0604020202020204" charset="0"/>
                          <a:ea typeface="Cambria" panose="02040503050406030204" pitchFamily="18" charset="0"/>
                          <a:cs typeface="Gordita" panose="020B0604020202020204" charset="0"/>
                        </a:rPr>
                        <a:t>Bioinformatics approaches, SVM, LR, KNN, RF, </a:t>
                      </a:r>
                      <a:r>
                        <a:rPr lang="en-US" sz="2100" kern="100" dirty="0" err="1">
                          <a:solidFill>
                            <a:srgbClr val="020000"/>
                          </a:solidFill>
                          <a:effectLst/>
                          <a:latin typeface="Gordita" panose="020B0604020202020204" charset="0"/>
                          <a:ea typeface="Cambria" panose="02040503050406030204" pitchFamily="18" charset="0"/>
                          <a:cs typeface="Gordita" panose="020B0604020202020204" charset="0"/>
                        </a:rPr>
                        <a:t>XGBoost</a:t>
                      </a:r>
                      <a:endParaRPr lang="en-US" sz="2100" kern="100" dirty="0">
                        <a:solidFill>
                          <a:srgbClr val="020000"/>
                        </a:solidFill>
                        <a:effectLst/>
                        <a:latin typeface="Gordita" panose="020B0604020202020204" charset="0"/>
                        <a:ea typeface="Cambria" panose="02040503050406030204" pitchFamily="18" charset="0"/>
                        <a:cs typeface="Gordita" panose="020B0604020202020204" charset="0"/>
                      </a:endParaRPr>
                    </a:p>
                  </a:txBody>
                  <a:tcPr marL="54724" marR="47156" marT="96640" marB="0" anchor="ctr">
                    <a:lnL w="12700" cap="flat" cmpd="sng" algn="ctr">
                      <a:solidFill>
                        <a:srgbClr val="020000"/>
                      </a:solidFill>
                      <a:prstDash val="solid"/>
                      <a:round/>
                      <a:headEnd type="none" w="med" len="med"/>
                      <a:tailEnd type="none" w="med" len="med"/>
                    </a:lnL>
                    <a:lnR w="12700" cap="flat" cmpd="sng" algn="ctr">
                      <a:solidFill>
                        <a:srgbClr val="020000"/>
                      </a:solidFill>
                      <a:prstDash val="solid"/>
                      <a:round/>
                      <a:headEnd type="none" w="med" len="med"/>
                      <a:tailEnd type="none" w="med" len="med"/>
                    </a:lnR>
                    <a:lnT w="12700" cap="flat" cmpd="sng" algn="ctr">
                      <a:solidFill>
                        <a:srgbClr val="020000"/>
                      </a:solidFill>
                      <a:prstDash val="solid"/>
                      <a:round/>
                      <a:headEnd type="none" w="med" len="med"/>
                      <a:tailEnd type="none" w="med" len="med"/>
                    </a:lnT>
                    <a:lnB w="12700" cap="flat" cmpd="sng" algn="ctr">
                      <a:solidFill>
                        <a:srgbClr val="020000"/>
                      </a:solidFill>
                      <a:prstDash val="solid"/>
                      <a:round/>
                      <a:headEnd type="none" w="med" len="med"/>
                      <a:tailEnd type="none" w="med" len="med"/>
                    </a:lnB>
                    <a:noFill/>
                  </a:tcPr>
                </a:tc>
                <a:tc>
                  <a:txBody>
                    <a:bodyPr/>
                    <a:lstStyle/>
                    <a:p>
                      <a:pPr marL="0" marR="8255" indent="0" algn="ctr">
                        <a:lnSpc>
                          <a:spcPct val="107000"/>
                        </a:lnSpc>
                        <a:spcAft>
                          <a:spcPts val="15"/>
                        </a:spcAft>
                        <a:buNone/>
                      </a:pPr>
                      <a:r>
                        <a:rPr lang="en-US" sz="2100" kern="100" dirty="0">
                          <a:solidFill>
                            <a:srgbClr val="020000"/>
                          </a:solidFill>
                          <a:effectLst/>
                          <a:latin typeface="Gordita" panose="020B0604020202020204" charset="0"/>
                          <a:ea typeface="Cambria" panose="02040503050406030204" pitchFamily="18" charset="0"/>
                          <a:cs typeface="Gordita" panose="020B0604020202020204" charset="0"/>
                        </a:rPr>
                        <a:t>97%</a:t>
                      </a:r>
                    </a:p>
                  </a:txBody>
                  <a:tcPr marL="54724" marR="47156" marT="96640" marB="0" anchor="ctr">
                    <a:lnL w="12700" cap="flat" cmpd="sng" algn="ctr">
                      <a:solidFill>
                        <a:srgbClr val="020000"/>
                      </a:solidFill>
                      <a:prstDash val="solid"/>
                      <a:round/>
                      <a:headEnd type="none" w="med" len="med"/>
                      <a:tailEnd type="none" w="med" len="med"/>
                    </a:lnL>
                    <a:lnR w="12700" cap="flat" cmpd="sng" algn="ctr">
                      <a:solidFill>
                        <a:srgbClr val="020000"/>
                      </a:solidFill>
                      <a:prstDash val="solid"/>
                      <a:round/>
                      <a:headEnd type="none" w="med" len="med"/>
                      <a:tailEnd type="none" w="med" len="med"/>
                    </a:lnR>
                    <a:lnT w="12700" cap="flat" cmpd="sng" algn="ctr">
                      <a:solidFill>
                        <a:srgbClr val="020000"/>
                      </a:solidFill>
                      <a:prstDash val="solid"/>
                      <a:round/>
                      <a:headEnd type="none" w="med" len="med"/>
                      <a:tailEnd type="none" w="med" len="med"/>
                    </a:lnT>
                    <a:lnB w="12700" cap="flat" cmpd="sng" algn="ctr">
                      <a:solidFill>
                        <a:srgbClr val="020000"/>
                      </a:solidFill>
                      <a:prstDash val="solid"/>
                      <a:round/>
                      <a:headEnd type="none" w="med" len="med"/>
                      <a:tailEnd type="none" w="med" len="med"/>
                    </a:lnB>
                    <a:noFill/>
                  </a:tcPr>
                </a:tc>
                <a:extLst>
                  <a:ext uri="{0D108BD9-81ED-4DB2-BD59-A6C34878D82A}">
                    <a16:rowId xmlns:a16="http://schemas.microsoft.com/office/drawing/2014/main" val="3989002227"/>
                  </a:ext>
                </a:extLst>
              </a:tr>
              <a:tr h="685800">
                <a:tc>
                  <a:txBody>
                    <a:bodyPr/>
                    <a:lstStyle/>
                    <a:p>
                      <a:pPr marL="32385" marR="0" indent="0" algn="ctr">
                        <a:lnSpc>
                          <a:spcPct val="107000"/>
                        </a:lnSpc>
                        <a:spcAft>
                          <a:spcPts val="15"/>
                        </a:spcAft>
                        <a:buNone/>
                      </a:pPr>
                      <a:r>
                        <a:rPr lang="en-US" sz="2100" kern="100" dirty="0">
                          <a:solidFill>
                            <a:srgbClr val="020000"/>
                          </a:solidFill>
                          <a:effectLst/>
                          <a:latin typeface="Gordita" panose="020B0604020202020204" charset="0"/>
                          <a:ea typeface="Cambria" panose="02040503050406030204" pitchFamily="18" charset="0"/>
                          <a:cs typeface="Gordita" panose="020B0604020202020204" charset="0"/>
                        </a:rPr>
                        <a:t>Yoon et al. [8]</a:t>
                      </a:r>
                    </a:p>
                  </a:txBody>
                  <a:tcPr marL="54724" marR="47156" marT="96640" marB="0" anchor="ctr">
                    <a:lnL w="12700" cap="flat" cmpd="sng" algn="ctr">
                      <a:solidFill>
                        <a:srgbClr val="020000"/>
                      </a:solidFill>
                      <a:prstDash val="solid"/>
                      <a:round/>
                      <a:headEnd type="none" w="med" len="med"/>
                      <a:tailEnd type="none" w="med" len="med"/>
                    </a:lnL>
                    <a:lnR w="12700" cap="flat" cmpd="sng" algn="ctr">
                      <a:solidFill>
                        <a:srgbClr val="020000"/>
                      </a:solidFill>
                      <a:prstDash val="solid"/>
                      <a:round/>
                      <a:headEnd type="none" w="med" len="med"/>
                      <a:tailEnd type="none" w="med" len="med"/>
                    </a:lnR>
                    <a:lnT w="12700" cap="flat" cmpd="sng" algn="ctr">
                      <a:solidFill>
                        <a:srgbClr val="020000"/>
                      </a:solidFill>
                      <a:prstDash val="solid"/>
                      <a:round/>
                      <a:headEnd type="none" w="med" len="med"/>
                      <a:tailEnd type="none" w="med" len="med"/>
                    </a:lnT>
                    <a:lnB w="12700" cap="flat" cmpd="sng" algn="ctr">
                      <a:solidFill>
                        <a:srgbClr val="020000"/>
                      </a:solidFill>
                      <a:prstDash val="solid"/>
                      <a:round/>
                      <a:headEnd type="none" w="med" len="med"/>
                      <a:tailEnd type="none" w="med" len="med"/>
                    </a:lnB>
                    <a:noFill/>
                  </a:tcPr>
                </a:tc>
                <a:tc>
                  <a:txBody>
                    <a:bodyPr/>
                    <a:lstStyle/>
                    <a:p>
                      <a:pPr marL="24130" marR="0" indent="0" algn="ctr">
                        <a:lnSpc>
                          <a:spcPct val="107000"/>
                        </a:lnSpc>
                        <a:spcAft>
                          <a:spcPts val="430"/>
                        </a:spcAft>
                        <a:buNone/>
                      </a:pPr>
                      <a:r>
                        <a:rPr lang="en-US" sz="2100" kern="100" dirty="0">
                          <a:solidFill>
                            <a:srgbClr val="020000"/>
                          </a:solidFill>
                          <a:effectLst/>
                          <a:latin typeface="Gordita" panose="020B0604020202020204" charset="0"/>
                          <a:ea typeface="Cambria" panose="02040503050406030204" pitchFamily="18" charset="0"/>
                          <a:cs typeface="Gordita" panose="020B0604020202020204" charset="0"/>
                        </a:rPr>
                        <a:t>Hybrid Bioinformatics approach</a:t>
                      </a:r>
                    </a:p>
                  </a:txBody>
                  <a:tcPr marL="54724" marR="47156" marT="96640" marB="0" anchor="ctr">
                    <a:lnL w="12700" cap="flat" cmpd="sng" algn="ctr">
                      <a:solidFill>
                        <a:srgbClr val="020000"/>
                      </a:solidFill>
                      <a:prstDash val="solid"/>
                      <a:round/>
                      <a:headEnd type="none" w="med" len="med"/>
                      <a:tailEnd type="none" w="med" len="med"/>
                    </a:lnL>
                    <a:lnR w="12700" cap="flat" cmpd="sng" algn="ctr">
                      <a:solidFill>
                        <a:srgbClr val="020000"/>
                      </a:solidFill>
                      <a:prstDash val="solid"/>
                      <a:round/>
                      <a:headEnd type="none" w="med" len="med"/>
                      <a:tailEnd type="none" w="med" len="med"/>
                    </a:lnR>
                    <a:lnT w="12700" cap="flat" cmpd="sng" algn="ctr">
                      <a:solidFill>
                        <a:srgbClr val="020000"/>
                      </a:solidFill>
                      <a:prstDash val="solid"/>
                      <a:round/>
                      <a:headEnd type="none" w="med" len="med"/>
                      <a:tailEnd type="none" w="med" len="med"/>
                    </a:lnT>
                    <a:lnB w="12700" cap="flat" cmpd="sng" algn="ctr">
                      <a:solidFill>
                        <a:srgbClr val="020000"/>
                      </a:solidFill>
                      <a:prstDash val="solid"/>
                      <a:round/>
                      <a:headEnd type="none" w="med" len="med"/>
                      <a:tailEnd type="none" w="med" len="med"/>
                    </a:lnB>
                    <a:noFill/>
                  </a:tcPr>
                </a:tc>
                <a:tc>
                  <a:txBody>
                    <a:bodyPr/>
                    <a:lstStyle/>
                    <a:p>
                      <a:pPr marL="0" marR="8255" indent="0" algn="ctr">
                        <a:lnSpc>
                          <a:spcPct val="107000"/>
                        </a:lnSpc>
                        <a:spcAft>
                          <a:spcPts val="430"/>
                        </a:spcAft>
                        <a:buNone/>
                      </a:pPr>
                      <a:r>
                        <a:rPr lang="en-US" sz="2100" kern="100" dirty="0">
                          <a:solidFill>
                            <a:srgbClr val="020000"/>
                          </a:solidFill>
                          <a:effectLst/>
                          <a:latin typeface="Gordita" panose="020B0604020202020204" charset="0"/>
                          <a:ea typeface="Cambria" panose="02040503050406030204" pitchFamily="18" charset="0"/>
                          <a:cs typeface="Gordita" panose="020B0604020202020204" charset="0"/>
                        </a:rPr>
                        <a:t>98.69% (AUC)</a:t>
                      </a:r>
                    </a:p>
                  </a:txBody>
                  <a:tcPr marL="54724" marR="47156" marT="96640" marB="0" anchor="ctr">
                    <a:lnL w="12700" cap="flat" cmpd="sng" algn="ctr">
                      <a:solidFill>
                        <a:srgbClr val="020000"/>
                      </a:solidFill>
                      <a:prstDash val="solid"/>
                      <a:round/>
                      <a:headEnd type="none" w="med" len="med"/>
                      <a:tailEnd type="none" w="med" len="med"/>
                    </a:lnL>
                    <a:lnR w="12700" cap="flat" cmpd="sng" algn="ctr">
                      <a:solidFill>
                        <a:srgbClr val="020000"/>
                      </a:solidFill>
                      <a:prstDash val="solid"/>
                      <a:round/>
                      <a:headEnd type="none" w="med" len="med"/>
                      <a:tailEnd type="none" w="med" len="med"/>
                    </a:lnR>
                    <a:lnT w="12700" cap="flat" cmpd="sng" algn="ctr">
                      <a:solidFill>
                        <a:srgbClr val="020000"/>
                      </a:solidFill>
                      <a:prstDash val="solid"/>
                      <a:round/>
                      <a:headEnd type="none" w="med" len="med"/>
                      <a:tailEnd type="none" w="med" len="med"/>
                    </a:lnT>
                    <a:lnB w="12700" cap="flat" cmpd="sng" algn="ctr">
                      <a:solidFill>
                        <a:srgbClr val="020000"/>
                      </a:solidFill>
                      <a:prstDash val="solid"/>
                      <a:round/>
                      <a:headEnd type="none" w="med" len="med"/>
                      <a:tailEnd type="none" w="med" len="med"/>
                    </a:lnB>
                    <a:noFill/>
                  </a:tcPr>
                </a:tc>
                <a:extLst>
                  <a:ext uri="{0D108BD9-81ED-4DB2-BD59-A6C34878D82A}">
                    <a16:rowId xmlns:a16="http://schemas.microsoft.com/office/drawing/2014/main" val="2724483229"/>
                  </a:ext>
                </a:extLst>
              </a:tr>
              <a:tr h="716288">
                <a:tc>
                  <a:txBody>
                    <a:bodyPr/>
                    <a:lstStyle/>
                    <a:p>
                      <a:pPr marL="0" marR="8255" indent="0" algn="ctr">
                        <a:lnSpc>
                          <a:spcPct val="107000"/>
                        </a:lnSpc>
                        <a:spcAft>
                          <a:spcPts val="430"/>
                        </a:spcAft>
                        <a:buNone/>
                      </a:pPr>
                      <a:r>
                        <a:rPr lang="en-US" sz="2100" kern="100" dirty="0">
                          <a:solidFill>
                            <a:srgbClr val="020000"/>
                          </a:solidFill>
                          <a:effectLst/>
                          <a:latin typeface="Gordita" panose="020B0604020202020204" charset="0"/>
                          <a:ea typeface="Cambria" panose="02040503050406030204" pitchFamily="18" charset="0"/>
                          <a:cs typeface="Gordita" panose="020B0604020202020204" charset="0"/>
                        </a:rPr>
                        <a:t>Vaziri-Moghadam et al. [3]</a:t>
                      </a:r>
                    </a:p>
                  </a:txBody>
                  <a:tcPr marL="54724" marR="47156" marT="96640" marB="0" anchor="ctr">
                    <a:lnL w="12700" cap="flat" cmpd="sng" algn="ctr">
                      <a:solidFill>
                        <a:srgbClr val="020000"/>
                      </a:solidFill>
                      <a:prstDash val="solid"/>
                      <a:round/>
                      <a:headEnd type="none" w="med" len="med"/>
                      <a:tailEnd type="none" w="med" len="med"/>
                    </a:lnL>
                    <a:lnR w="12700" cap="flat" cmpd="sng" algn="ctr">
                      <a:solidFill>
                        <a:srgbClr val="020000"/>
                      </a:solidFill>
                      <a:prstDash val="solid"/>
                      <a:round/>
                      <a:headEnd type="none" w="med" len="med"/>
                      <a:tailEnd type="none" w="med" len="med"/>
                    </a:lnR>
                    <a:lnT w="12700" cap="flat" cmpd="sng" algn="ctr">
                      <a:solidFill>
                        <a:srgbClr val="020000"/>
                      </a:solidFill>
                      <a:prstDash val="solid"/>
                      <a:round/>
                      <a:headEnd type="none" w="med" len="med"/>
                      <a:tailEnd type="none" w="med" len="med"/>
                    </a:lnT>
                    <a:lnB w="12700" cap="flat" cmpd="sng" algn="ctr">
                      <a:solidFill>
                        <a:srgbClr val="020000"/>
                      </a:solidFill>
                      <a:prstDash val="solid"/>
                      <a:round/>
                      <a:headEnd type="none" w="med" len="med"/>
                      <a:tailEnd type="none" w="med" len="med"/>
                    </a:lnB>
                    <a:noFill/>
                  </a:tcPr>
                </a:tc>
                <a:tc>
                  <a:txBody>
                    <a:bodyPr/>
                    <a:lstStyle/>
                    <a:p>
                      <a:pPr marL="0" marR="8255" indent="0" algn="ctr">
                        <a:lnSpc>
                          <a:spcPct val="107000"/>
                        </a:lnSpc>
                        <a:spcAft>
                          <a:spcPts val="430"/>
                        </a:spcAft>
                        <a:buNone/>
                      </a:pPr>
                      <a:r>
                        <a:rPr lang="en-US" sz="2100" kern="100" dirty="0">
                          <a:solidFill>
                            <a:srgbClr val="020000"/>
                          </a:solidFill>
                          <a:effectLst/>
                          <a:latin typeface="Gordita" panose="020B0604020202020204" charset="0"/>
                          <a:ea typeface="Cambria" panose="02040503050406030204" pitchFamily="18" charset="0"/>
                          <a:cs typeface="Gordita" panose="020B0604020202020204" charset="0"/>
                        </a:rPr>
                        <a:t>RF, SVM, ANN</a:t>
                      </a:r>
                    </a:p>
                  </a:txBody>
                  <a:tcPr marL="54724" marR="47156" marT="96640" marB="0" anchor="ctr">
                    <a:lnL w="12700" cap="flat" cmpd="sng" algn="ctr">
                      <a:solidFill>
                        <a:srgbClr val="020000"/>
                      </a:solidFill>
                      <a:prstDash val="solid"/>
                      <a:round/>
                      <a:headEnd type="none" w="med" len="med"/>
                      <a:tailEnd type="none" w="med" len="med"/>
                    </a:lnL>
                    <a:lnR w="12700" cap="flat" cmpd="sng" algn="ctr">
                      <a:solidFill>
                        <a:srgbClr val="020000"/>
                      </a:solidFill>
                      <a:prstDash val="solid"/>
                      <a:round/>
                      <a:headEnd type="none" w="med" len="med"/>
                      <a:tailEnd type="none" w="med" len="med"/>
                    </a:lnR>
                    <a:lnT w="12700" cap="flat" cmpd="sng" algn="ctr">
                      <a:solidFill>
                        <a:srgbClr val="020000"/>
                      </a:solidFill>
                      <a:prstDash val="solid"/>
                      <a:round/>
                      <a:headEnd type="none" w="med" len="med"/>
                      <a:tailEnd type="none" w="med" len="med"/>
                    </a:lnT>
                    <a:lnB w="12700" cap="flat" cmpd="sng" algn="ctr">
                      <a:solidFill>
                        <a:srgbClr val="020000"/>
                      </a:solidFill>
                      <a:prstDash val="solid"/>
                      <a:round/>
                      <a:headEnd type="none" w="med" len="med"/>
                      <a:tailEnd type="none" w="med" len="med"/>
                    </a:lnB>
                    <a:noFill/>
                  </a:tcPr>
                </a:tc>
                <a:tc>
                  <a:txBody>
                    <a:bodyPr/>
                    <a:lstStyle/>
                    <a:p>
                      <a:pPr marL="0" marR="8255" indent="0" algn="ctr">
                        <a:lnSpc>
                          <a:spcPct val="107000"/>
                        </a:lnSpc>
                        <a:spcAft>
                          <a:spcPts val="430"/>
                        </a:spcAft>
                        <a:buNone/>
                      </a:pPr>
                      <a:r>
                        <a:rPr lang="en-US" sz="2100" kern="100" dirty="0">
                          <a:solidFill>
                            <a:srgbClr val="020000"/>
                          </a:solidFill>
                          <a:effectLst/>
                          <a:latin typeface="Gordita" panose="020B0604020202020204" charset="0"/>
                          <a:ea typeface="Cambria" panose="02040503050406030204" pitchFamily="18" charset="0"/>
                          <a:cs typeface="Gordita" panose="020B0604020202020204" charset="0"/>
                        </a:rPr>
                        <a:t>95.8% , 97.8%</a:t>
                      </a:r>
                    </a:p>
                  </a:txBody>
                  <a:tcPr marL="54724" marR="47156" marT="96640" marB="0" anchor="ctr">
                    <a:lnL w="12700" cap="flat" cmpd="sng" algn="ctr">
                      <a:solidFill>
                        <a:srgbClr val="020000"/>
                      </a:solidFill>
                      <a:prstDash val="solid"/>
                      <a:round/>
                      <a:headEnd type="none" w="med" len="med"/>
                      <a:tailEnd type="none" w="med" len="med"/>
                    </a:lnL>
                    <a:lnR w="12700" cap="flat" cmpd="sng" algn="ctr">
                      <a:solidFill>
                        <a:srgbClr val="020000"/>
                      </a:solidFill>
                      <a:prstDash val="solid"/>
                      <a:round/>
                      <a:headEnd type="none" w="med" len="med"/>
                      <a:tailEnd type="none" w="med" len="med"/>
                    </a:lnR>
                    <a:lnT w="12700" cap="flat" cmpd="sng" algn="ctr">
                      <a:solidFill>
                        <a:srgbClr val="020000"/>
                      </a:solidFill>
                      <a:prstDash val="solid"/>
                      <a:round/>
                      <a:headEnd type="none" w="med" len="med"/>
                      <a:tailEnd type="none" w="med" len="med"/>
                    </a:lnT>
                    <a:lnB w="12700" cap="flat" cmpd="sng" algn="ctr">
                      <a:solidFill>
                        <a:srgbClr val="020000"/>
                      </a:solidFill>
                      <a:prstDash val="solid"/>
                      <a:round/>
                      <a:headEnd type="none" w="med" len="med"/>
                      <a:tailEnd type="none" w="med" len="med"/>
                    </a:lnB>
                    <a:noFill/>
                  </a:tcPr>
                </a:tc>
                <a:extLst>
                  <a:ext uri="{0D108BD9-81ED-4DB2-BD59-A6C34878D82A}">
                    <a16:rowId xmlns:a16="http://schemas.microsoft.com/office/drawing/2014/main" val="9264795"/>
                  </a:ext>
                </a:extLst>
              </a:tr>
              <a:tr h="658309">
                <a:tc>
                  <a:txBody>
                    <a:bodyPr/>
                    <a:lstStyle/>
                    <a:p>
                      <a:pPr marL="6985" marR="0" indent="0" algn="ctr">
                        <a:lnSpc>
                          <a:spcPct val="107000"/>
                        </a:lnSpc>
                        <a:spcAft>
                          <a:spcPts val="15"/>
                        </a:spcAft>
                        <a:buNone/>
                      </a:pPr>
                      <a:r>
                        <a:rPr lang="en-US" sz="2100" kern="100" dirty="0">
                          <a:solidFill>
                            <a:srgbClr val="020000"/>
                          </a:solidFill>
                          <a:effectLst/>
                          <a:latin typeface="Gordita" panose="020B0604020202020204" charset="0"/>
                          <a:ea typeface="Cambria" panose="02040503050406030204" pitchFamily="18" charset="0"/>
                          <a:cs typeface="Gordita" panose="020B0604020202020204" charset="0"/>
                        </a:rPr>
                        <a:t>Hasan et al. [9]</a:t>
                      </a:r>
                    </a:p>
                  </a:txBody>
                  <a:tcPr marL="54724" marR="47156" marT="96640" marB="0" anchor="ctr">
                    <a:lnL w="12700" cap="flat" cmpd="sng" algn="ctr">
                      <a:solidFill>
                        <a:srgbClr val="020000"/>
                      </a:solidFill>
                      <a:prstDash val="solid"/>
                      <a:round/>
                      <a:headEnd type="none" w="med" len="med"/>
                      <a:tailEnd type="none" w="med" len="med"/>
                    </a:lnL>
                    <a:lnR w="12700" cap="flat" cmpd="sng" algn="ctr">
                      <a:solidFill>
                        <a:srgbClr val="020000"/>
                      </a:solidFill>
                      <a:prstDash val="solid"/>
                      <a:round/>
                      <a:headEnd type="none" w="med" len="med"/>
                      <a:tailEnd type="none" w="med" len="med"/>
                    </a:lnR>
                    <a:lnT w="12700" cap="flat" cmpd="sng" algn="ctr">
                      <a:solidFill>
                        <a:srgbClr val="020000"/>
                      </a:solidFill>
                      <a:prstDash val="solid"/>
                      <a:round/>
                      <a:headEnd type="none" w="med" len="med"/>
                      <a:tailEnd type="none" w="med" len="med"/>
                    </a:lnT>
                    <a:lnB w="12700" cap="flat" cmpd="sng" algn="ctr">
                      <a:solidFill>
                        <a:srgbClr val="020000"/>
                      </a:solidFill>
                      <a:prstDash val="solid"/>
                      <a:round/>
                      <a:headEnd type="none" w="med" len="med"/>
                      <a:tailEnd type="none" w="med" len="med"/>
                    </a:lnB>
                    <a:noFill/>
                  </a:tcPr>
                </a:tc>
                <a:tc>
                  <a:txBody>
                    <a:bodyPr/>
                    <a:lstStyle/>
                    <a:p>
                      <a:pPr marL="0" marR="8255" indent="0" algn="ctr">
                        <a:lnSpc>
                          <a:spcPct val="107000"/>
                        </a:lnSpc>
                        <a:spcAft>
                          <a:spcPts val="15"/>
                        </a:spcAft>
                        <a:buNone/>
                      </a:pPr>
                      <a:r>
                        <a:rPr lang="en-US" sz="2100" kern="100" dirty="0">
                          <a:solidFill>
                            <a:srgbClr val="020000"/>
                          </a:solidFill>
                          <a:effectLst/>
                          <a:latin typeface="Gordita" panose="020B0604020202020204" charset="0"/>
                          <a:ea typeface="Cambria" panose="02040503050406030204" pitchFamily="18" charset="0"/>
                          <a:cs typeface="Gordita" panose="020B0604020202020204" charset="0"/>
                        </a:rPr>
                        <a:t>WGCNA, SVM</a:t>
                      </a:r>
                    </a:p>
                  </a:txBody>
                  <a:tcPr marL="54724" marR="47156" marT="96640" marB="0" anchor="ctr">
                    <a:lnL w="12700" cap="flat" cmpd="sng" algn="ctr">
                      <a:solidFill>
                        <a:srgbClr val="020000"/>
                      </a:solidFill>
                      <a:prstDash val="solid"/>
                      <a:round/>
                      <a:headEnd type="none" w="med" len="med"/>
                      <a:tailEnd type="none" w="med" len="med"/>
                    </a:lnL>
                    <a:lnR w="12700" cap="flat" cmpd="sng" algn="ctr">
                      <a:solidFill>
                        <a:srgbClr val="020000"/>
                      </a:solidFill>
                      <a:prstDash val="solid"/>
                      <a:round/>
                      <a:headEnd type="none" w="med" len="med"/>
                      <a:tailEnd type="none" w="med" len="med"/>
                    </a:lnR>
                    <a:lnT w="12700" cap="flat" cmpd="sng" algn="ctr">
                      <a:solidFill>
                        <a:srgbClr val="020000"/>
                      </a:solidFill>
                      <a:prstDash val="solid"/>
                      <a:round/>
                      <a:headEnd type="none" w="med" len="med"/>
                      <a:tailEnd type="none" w="med" len="med"/>
                    </a:lnT>
                    <a:lnB w="12700" cap="flat" cmpd="sng" algn="ctr">
                      <a:solidFill>
                        <a:srgbClr val="020000"/>
                      </a:solidFill>
                      <a:prstDash val="solid"/>
                      <a:round/>
                      <a:headEnd type="none" w="med" len="med"/>
                      <a:tailEnd type="none" w="med" len="med"/>
                    </a:lnB>
                    <a:noFill/>
                  </a:tcPr>
                </a:tc>
                <a:tc>
                  <a:txBody>
                    <a:bodyPr/>
                    <a:lstStyle/>
                    <a:p>
                      <a:pPr marL="0" marR="8255" indent="0" algn="ctr">
                        <a:lnSpc>
                          <a:spcPct val="107000"/>
                        </a:lnSpc>
                        <a:spcAft>
                          <a:spcPts val="430"/>
                        </a:spcAft>
                        <a:buNone/>
                      </a:pPr>
                      <a:r>
                        <a:rPr lang="en-US" sz="2100" kern="100" dirty="0">
                          <a:solidFill>
                            <a:srgbClr val="020000"/>
                          </a:solidFill>
                          <a:effectLst/>
                          <a:latin typeface="Gordita" panose="020B0604020202020204" charset="0"/>
                          <a:ea typeface="Cambria" panose="02040503050406030204" pitchFamily="18" charset="0"/>
                          <a:cs typeface="Gordita" panose="020B0604020202020204" charset="0"/>
                        </a:rPr>
                        <a:t>98% (AUC)</a:t>
                      </a:r>
                    </a:p>
                  </a:txBody>
                  <a:tcPr marL="54724" marR="47156" marT="96640" marB="0" anchor="ctr">
                    <a:lnL w="12700" cap="flat" cmpd="sng" algn="ctr">
                      <a:solidFill>
                        <a:srgbClr val="020000"/>
                      </a:solidFill>
                      <a:prstDash val="solid"/>
                      <a:round/>
                      <a:headEnd type="none" w="med" len="med"/>
                      <a:tailEnd type="none" w="med" len="med"/>
                    </a:lnL>
                    <a:lnR w="12700" cap="flat" cmpd="sng" algn="ctr">
                      <a:solidFill>
                        <a:srgbClr val="020000"/>
                      </a:solidFill>
                      <a:prstDash val="solid"/>
                      <a:round/>
                      <a:headEnd type="none" w="med" len="med"/>
                      <a:tailEnd type="none" w="med" len="med"/>
                    </a:lnR>
                    <a:lnT w="12700" cap="flat" cmpd="sng" algn="ctr">
                      <a:solidFill>
                        <a:srgbClr val="020000"/>
                      </a:solidFill>
                      <a:prstDash val="solid"/>
                      <a:round/>
                      <a:headEnd type="none" w="med" len="med"/>
                      <a:tailEnd type="none" w="med" len="med"/>
                    </a:lnT>
                    <a:lnB w="12700" cap="flat" cmpd="sng" algn="ctr">
                      <a:solidFill>
                        <a:srgbClr val="020000"/>
                      </a:solidFill>
                      <a:prstDash val="solid"/>
                      <a:round/>
                      <a:headEnd type="none" w="med" len="med"/>
                      <a:tailEnd type="none" w="med" len="med"/>
                    </a:lnB>
                    <a:noFill/>
                  </a:tcPr>
                </a:tc>
                <a:extLst>
                  <a:ext uri="{0D108BD9-81ED-4DB2-BD59-A6C34878D82A}">
                    <a16:rowId xmlns:a16="http://schemas.microsoft.com/office/drawing/2014/main" val="1031043163"/>
                  </a:ext>
                </a:extLst>
              </a:tr>
              <a:tr h="632335">
                <a:tc>
                  <a:txBody>
                    <a:bodyPr/>
                    <a:lstStyle/>
                    <a:p>
                      <a:pPr marL="0" marR="8255" indent="0" algn="ctr">
                        <a:lnSpc>
                          <a:spcPct val="107000"/>
                        </a:lnSpc>
                        <a:spcAft>
                          <a:spcPts val="15"/>
                        </a:spcAft>
                        <a:buNone/>
                      </a:pPr>
                      <a:r>
                        <a:rPr lang="en-US" sz="2100" kern="100" dirty="0">
                          <a:solidFill>
                            <a:srgbClr val="020000"/>
                          </a:solidFill>
                          <a:effectLst/>
                          <a:latin typeface="Gordita" panose="020B0604020202020204" charset="0"/>
                          <a:ea typeface="Cambria" panose="02040503050406030204" pitchFamily="18" charset="0"/>
                          <a:cs typeface="Gordita" panose="020B0604020202020204" charset="0"/>
                        </a:rPr>
                        <a:t>Wei et al. [5]</a:t>
                      </a:r>
                    </a:p>
                  </a:txBody>
                  <a:tcPr marL="54724" marR="47156" marT="96640" marB="0" anchor="ctr">
                    <a:lnL w="12700" cap="flat" cmpd="sng" algn="ctr">
                      <a:solidFill>
                        <a:srgbClr val="020000"/>
                      </a:solidFill>
                      <a:prstDash val="solid"/>
                      <a:round/>
                      <a:headEnd type="none" w="med" len="med"/>
                      <a:tailEnd type="none" w="med" len="med"/>
                    </a:lnL>
                    <a:lnR w="12700" cap="flat" cmpd="sng" algn="ctr">
                      <a:solidFill>
                        <a:srgbClr val="020000"/>
                      </a:solidFill>
                      <a:prstDash val="solid"/>
                      <a:round/>
                      <a:headEnd type="none" w="med" len="med"/>
                      <a:tailEnd type="none" w="med" len="med"/>
                    </a:lnR>
                    <a:lnT w="12700" cap="flat" cmpd="sng" algn="ctr">
                      <a:solidFill>
                        <a:srgbClr val="020000"/>
                      </a:solidFill>
                      <a:prstDash val="solid"/>
                      <a:round/>
                      <a:headEnd type="none" w="med" len="med"/>
                      <a:tailEnd type="none" w="med" len="med"/>
                    </a:lnT>
                    <a:lnB w="12700" cap="flat" cmpd="sng" algn="ctr">
                      <a:solidFill>
                        <a:srgbClr val="020000"/>
                      </a:solidFill>
                      <a:prstDash val="solid"/>
                      <a:round/>
                      <a:headEnd type="none" w="med" len="med"/>
                      <a:tailEnd type="none" w="med" len="med"/>
                    </a:lnB>
                    <a:noFill/>
                  </a:tcPr>
                </a:tc>
                <a:tc>
                  <a:txBody>
                    <a:bodyPr/>
                    <a:lstStyle/>
                    <a:p>
                      <a:pPr marL="58420" marR="0" indent="0" algn="ctr">
                        <a:lnSpc>
                          <a:spcPct val="107000"/>
                        </a:lnSpc>
                        <a:spcAft>
                          <a:spcPts val="430"/>
                        </a:spcAft>
                        <a:buNone/>
                      </a:pPr>
                      <a:r>
                        <a:rPr lang="en-US" sz="2100" kern="100" dirty="0">
                          <a:solidFill>
                            <a:srgbClr val="020000"/>
                          </a:solidFill>
                          <a:effectLst/>
                          <a:latin typeface="Gordita" panose="020B0604020202020204" charset="0"/>
                          <a:ea typeface="Cambria" panose="02040503050406030204" pitchFamily="18" charset="0"/>
                          <a:cs typeface="Gordita" panose="020B0604020202020204" charset="0"/>
                        </a:rPr>
                        <a:t>SVM, </a:t>
                      </a:r>
                      <a:r>
                        <a:rPr lang="en-US" sz="2100" kern="100" dirty="0" err="1">
                          <a:solidFill>
                            <a:srgbClr val="020000"/>
                          </a:solidFill>
                          <a:effectLst/>
                          <a:latin typeface="Gordita" panose="020B0604020202020204" charset="0"/>
                          <a:ea typeface="Cambria" panose="02040503050406030204" pitchFamily="18" charset="0"/>
                          <a:cs typeface="Gordita" panose="020B0604020202020204" charset="0"/>
                        </a:rPr>
                        <a:t>XGBoost</a:t>
                      </a:r>
                      <a:r>
                        <a:rPr lang="en-US" sz="2100" kern="100" dirty="0">
                          <a:solidFill>
                            <a:srgbClr val="020000"/>
                          </a:solidFill>
                          <a:effectLst/>
                          <a:latin typeface="Gordita" panose="020B0604020202020204" charset="0"/>
                          <a:ea typeface="Cambria" panose="02040503050406030204" pitchFamily="18" charset="0"/>
                          <a:cs typeface="Gordita" panose="020B0604020202020204" charset="0"/>
                        </a:rPr>
                        <a:t>, RF, KNN</a:t>
                      </a:r>
                    </a:p>
                  </a:txBody>
                  <a:tcPr marL="54724" marR="47156" marT="96640" marB="0" anchor="ctr">
                    <a:lnL w="12700" cap="flat" cmpd="sng" algn="ctr">
                      <a:solidFill>
                        <a:srgbClr val="020000"/>
                      </a:solidFill>
                      <a:prstDash val="solid"/>
                      <a:round/>
                      <a:headEnd type="none" w="med" len="med"/>
                      <a:tailEnd type="none" w="med" len="med"/>
                    </a:lnL>
                    <a:lnR w="12700" cap="flat" cmpd="sng" algn="ctr">
                      <a:solidFill>
                        <a:srgbClr val="020000"/>
                      </a:solidFill>
                      <a:prstDash val="solid"/>
                      <a:round/>
                      <a:headEnd type="none" w="med" len="med"/>
                      <a:tailEnd type="none" w="med" len="med"/>
                    </a:lnR>
                    <a:lnT w="12700" cap="flat" cmpd="sng" algn="ctr">
                      <a:solidFill>
                        <a:srgbClr val="020000"/>
                      </a:solidFill>
                      <a:prstDash val="solid"/>
                      <a:round/>
                      <a:headEnd type="none" w="med" len="med"/>
                      <a:tailEnd type="none" w="med" len="med"/>
                    </a:lnT>
                    <a:lnB w="12700" cap="flat" cmpd="sng" algn="ctr">
                      <a:solidFill>
                        <a:srgbClr val="020000"/>
                      </a:solidFill>
                      <a:prstDash val="solid"/>
                      <a:round/>
                      <a:headEnd type="none" w="med" len="med"/>
                      <a:tailEnd type="none" w="med" len="med"/>
                    </a:lnB>
                    <a:noFill/>
                  </a:tcPr>
                </a:tc>
                <a:tc>
                  <a:txBody>
                    <a:bodyPr/>
                    <a:lstStyle/>
                    <a:p>
                      <a:pPr marL="0" marR="8255" indent="0" algn="ctr">
                        <a:lnSpc>
                          <a:spcPct val="107000"/>
                        </a:lnSpc>
                        <a:spcAft>
                          <a:spcPts val="430"/>
                        </a:spcAft>
                        <a:buNone/>
                      </a:pPr>
                      <a:r>
                        <a:rPr lang="en-US" sz="2100" kern="100" dirty="0">
                          <a:solidFill>
                            <a:srgbClr val="020000"/>
                          </a:solidFill>
                          <a:effectLst/>
                          <a:latin typeface="Gordita" panose="020B0604020202020204" charset="0"/>
                          <a:ea typeface="Cambria" panose="02040503050406030204" pitchFamily="18" charset="0"/>
                          <a:cs typeface="Gordita" panose="020B0604020202020204" charset="0"/>
                        </a:rPr>
                        <a:t>96.4% , 98.2%</a:t>
                      </a:r>
                    </a:p>
                  </a:txBody>
                  <a:tcPr marL="54724" marR="47156" marT="96640" marB="0" anchor="ctr">
                    <a:lnL w="12700" cap="flat" cmpd="sng" algn="ctr">
                      <a:solidFill>
                        <a:srgbClr val="020000"/>
                      </a:solidFill>
                      <a:prstDash val="solid"/>
                      <a:round/>
                      <a:headEnd type="none" w="med" len="med"/>
                      <a:tailEnd type="none" w="med" len="med"/>
                    </a:lnL>
                    <a:lnR w="12700" cap="flat" cmpd="sng" algn="ctr">
                      <a:solidFill>
                        <a:srgbClr val="020000"/>
                      </a:solidFill>
                      <a:prstDash val="solid"/>
                      <a:round/>
                      <a:headEnd type="none" w="med" len="med"/>
                      <a:tailEnd type="none" w="med" len="med"/>
                    </a:lnR>
                    <a:lnT w="12700" cap="flat" cmpd="sng" algn="ctr">
                      <a:solidFill>
                        <a:srgbClr val="020000"/>
                      </a:solidFill>
                      <a:prstDash val="solid"/>
                      <a:round/>
                      <a:headEnd type="none" w="med" len="med"/>
                      <a:tailEnd type="none" w="med" len="med"/>
                    </a:lnT>
                    <a:lnB w="12700" cap="flat" cmpd="sng" algn="ctr">
                      <a:solidFill>
                        <a:srgbClr val="020000"/>
                      </a:solidFill>
                      <a:prstDash val="solid"/>
                      <a:round/>
                      <a:headEnd type="none" w="med" len="med"/>
                      <a:tailEnd type="none" w="med" len="med"/>
                    </a:lnB>
                    <a:noFill/>
                  </a:tcPr>
                </a:tc>
                <a:extLst>
                  <a:ext uri="{0D108BD9-81ED-4DB2-BD59-A6C34878D82A}">
                    <a16:rowId xmlns:a16="http://schemas.microsoft.com/office/drawing/2014/main" val="3030165989"/>
                  </a:ext>
                </a:extLst>
              </a:tr>
              <a:tr h="764738">
                <a:tc>
                  <a:txBody>
                    <a:bodyPr/>
                    <a:lstStyle/>
                    <a:p>
                      <a:pPr marL="0" marR="8255" indent="0" algn="ctr">
                        <a:lnSpc>
                          <a:spcPct val="107000"/>
                        </a:lnSpc>
                        <a:spcAft>
                          <a:spcPts val="15"/>
                        </a:spcAft>
                        <a:buNone/>
                      </a:pPr>
                      <a:r>
                        <a:rPr lang="en-US" sz="2100" kern="100" dirty="0">
                          <a:solidFill>
                            <a:srgbClr val="020000"/>
                          </a:solidFill>
                          <a:effectLst/>
                          <a:latin typeface="Gordita" panose="020B0604020202020204" charset="0"/>
                          <a:ea typeface="Cambria" panose="02040503050406030204" pitchFamily="18" charset="0"/>
                          <a:cs typeface="Gordita" panose="020B0604020202020204" charset="0"/>
                        </a:rPr>
                        <a:t>Du et al. [10]</a:t>
                      </a:r>
                    </a:p>
                  </a:txBody>
                  <a:tcPr marL="54724" marR="47156" marT="96640" marB="0" anchor="ctr">
                    <a:lnL w="12700" cap="flat" cmpd="sng" algn="ctr">
                      <a:solidFill>
                        <a:srgbClr val="020000"/>
                      </a:solidFill>
                      <a:prstDash val="solid"/>
                      <a:round/>
                      <a:headEnd type="none" w="med" len="med"/>
                      <a:tailEnd type="none" w="med" len="med"/>
                    </a:lnL>
                    <a:lnR w="12700" cap="flat" cmpd="sng" algn="ctr">
                      <a:solidFill>
                        <a:srgbClr val="020000"/>
                      </a:solidFill>
                      <a:prstDash val="solid"/>
                      <a:round/>
                      <a:headEnd type="none" w="med" len="med"/>
                      <a:tailEnd type="none" w="med" len="med"/>
                    </a:lnR>
                    <a:lnT w="12700" cap="flat" cmpd="sng" algn="ctr">
                      <a:solidFill>
                        <a:srgbClr val="020000"/>
                      </a:solidFill>
                      <a:prstDash val="solid"/>
                      <a:round/>
                      <a:headEnd type="none" w="med" len="med"/>
                      <a:tailEnd type="none" w="med" len="med"/>
                    </a:lnT>
                    <a:lnB w="12700" cap="flat" cmpd="sng" algn="ctr">
                      <a:solidFill>
                        <a:srgbClr val="020000"/>
                      </a:solidFill>
                      <a:prstDash val="solid"/>
                      <a:round/>
                      <a:headEnd type="none" w="med" len="med"/>
                      <a:tailEnd type="none" w="med" len="med"/>
                    </a:lnB>
                    <a:noFill/>
                  </a:tcPr>
                </a:tc>
                <a:tc>
                  <a:txBody>
                    <a:bodyPr/>
                    <a:lstStyle/>
                    <a:p>
                      <a:pPr marL="33020" marR="0" indent="0" algn="ctr">
                        <a:lnSpc>
                          <a:spcPct val="107000"/>
                        </a:lnSpc>
                        <a:spcAft>
                          <a:spcPts val="430"/>
                        </a:spcAft>
                        <a:buNone/>
                      </a:pPr>
                      <a:r>
                        <a:rPr lang="en-US" sz="2100" kern="100" dirty="0">
                          <a:solidFill>
                            <a:srgbClr val="020000"/>
                          </a:solidFill>
                          <a:effectLst/>
                          <a:latin typeface="Gordita" panose="020B0604020202020204" charset="0"/>
                          <a:ea typeface="Cambria" panose="02040503050406030204" pitchFamily="18" charset="0"/>
                          <a:cs typeface="Gordita" panose="020B0604020202020204" charset="0"/>
                        </a:rPr>
                        <a:t>Hybrid bioinformatics approach</a:t>
                      </a:r>
                    </a:p>
                  </a:txBody>
                  <a:tcPr marL="54724" marR="47156" marT="96640" marB="0" anchor="ctr">
                    <a:lnL w="12700" cap="flat" cmpd="sng" algn="ctr">
                      <a:solidFill>
                        <a:srgbClr val="020000"/>
                      </a:solidFill>
                      <a:prstDash val="solid"/>
                      <a:round/>
                      <a:headEnd type="none" w="med" len="med"/>
                      <a:tailEnd type="none" w="med" len="med"/>
                    </a:lnL>
                    <a:lnR w="12700" cap="flat" cmpd="sng" algn="ctr">
                      <a:solidFill>
                        <a:srgbClr val="020000"/>
                      </a:solidFill>
                      <a:prstDash val="solid"/>
                      <a:round/>
                      <a:headEnd type="none" w="med" len="med"/>
                      <a:tailEnd type="none" w="med" len="med"/>
                    </a:lnR>
                    <a:lnT w="12700" cap="flat" cmpd="sng" algn="ctr">
                      <a:solidFill>
                        <a:srgbClr val="020000"/>
                      </a:solidFill>
                      <a:prstDash val="solid"/>
                      <a:round/>
                      <a:headEnd type="none" w="med" len="med"/>
                      <a:tailEnd type="none" w="med" len="med"/>
                    </a:lnT>
                    <a:lnB w="12700" cap="flat" cmpd="sng" algn="ctr">
                      <a:solidFill>
                        <a:srgbClr val="020000"/>
                      </a:solidFill>
                      <a:prstDash val="solid"/>
                      <a:round/>
                      <a:headEnd type="none" w="med" len="med"/>
                      <a:tailEnd type="none" w="med" len="med"/>
                    </a:lnB>
                    <a:noFill/>
                  </a:tcPr>
                </a:tc>
                <a:tc>
                  <a:txBody>
                    <a:bodyPr/>
                    <a:lstStyle/>
                    <a:p>
                      <a:pPr marL="0" marR="8255" indent="0" algn="ctr">
                        <a:lnSpc>
                          <a:spcPct val="107000"/>
                        </a:lnSpc>
                        <a:spcAft>
                          <a:spcPts val="430"/>
                        </a:spcAft>
                        <a:buNone/>
                      </a:pPr>
                      <a:r>
                        <a:rPr lang="en-US" sz="2100" kern="100" dirty="0">
                          <a:solidFill>
                            <a:srgbClr val="020000"/>
                          </a:solidFill>
                          <a:effectLst/>
                          <a:latin typeface="Gordita" panose="020B0604020202020204" charset="0"/>
                          <a:ea typeface="Cambria" panose="02040503050406030204" pitchFamily="18" charset="0"/>
                          <a:cs typeface="Gordita" panose="020B0604020202020204" charset="0"/>
                        </a:rPr>
                        <a:t>77% (AUC)</a:t>
                      </a:r>
                    </a:p>
                  </a:txBody>
                  <a:tcPr marL="54724" marR="47156" marT="96640" marB="0" anchor="ctr">
                    <a:lnL w="12700" cap="flat" cmpd="sng" algn="ctr">
                      <a:solidFill>
                        <a:srgbClr val="020000"/>
                      </a:solidFill>
                      <a:prstDash val="solid"/>
                      <a:round/>
                      <a:headEnd type="none" w="med" len="med"/>
                      <a:tailEnd type="none" w="med" len="med"/>
                    </a:lnL>
                    <a:lnR w="12700" cap="flat" cmpd="sng" algn="ctr">
                      <a:solidFill>
                        <a:srgbClr val="020000"/>
                      </a:solidFill>
                      <a:prstDash val="solid"/>
                      <a:round/>
                      <a:headEnd type="none" w="med" len="med"/>
                      <a:tailEnd type="none" w="med" len="med"/>
                    </a:lnR>
                    <a:lnT w="12700" cap="flat" cmpd="sng" algn="ctr">
                      <a:solidFill>
                        <a:srgbClr val="020000"/>
                      </a:solidFill>
                      <a:prstDash val="solid"/>
                      <a:round/>
                      <a:headEnd type="none" w="med" len="med"/>
                      <a:tailEnd type="none" w="med" len="med"/>
                    </a:lnT>
                    <a:lnB w="12700" cap="flat" cmpd="sng" algn="ctr">
                      <a:solidFill>
                        <a:srgbClr val="020000"/>
                      </a:solidFill>
                      <a:prstDash val="solid"/>
                      <a:round/>
                      <a:headEnd type="none" w="med" len="med"/>
                      <a:tailEnd type="none" w="med" len="med"/>
                    </a:lnB>
                    <a:noFill/>
                  </a:tcPr>
                </a:tc>
                <a:extLst>
                  <a:ext uri="{0D108BD9-81ED-4DB2-BD59-A6C34878D82A}">
                    <a16:rowId xmlns:a16="http://schemas.microsoft.com/office/drawing/2014/main" val="1968517618"/>
                  </a:ext>
                </a:extLst>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52400" y="9004545"/>
            <a:ext cx="18592800" cy="1898659"/>
          </a:xfrm>
          <a:custGeom>
            <a:avLst/>
            <a:gdLst/>
            <a:ahLst/>
            <a:cxnLst/>
            <a:rect l="l" t="t" r="r" b="b"/>
            <a:pathLst>
              <a:path w="18592800" h="1898659">
                <a:moveTo>
                  <a:pt x="0" y="0"/>
                </a:moveTo>
                <a:lnTo>
                  <a:pt x="18592800" y="0"/>
                </a:lnTo>
                <a:lnTo>
                  <a:pt x="18592800" y="1898659"/>
                </a:lnTo>
                <a:lnTo>
                  <a:pt x="0" y="1898659"/>
                </a:lnTo>
                <a:lnTo>
                  <a:pt x="0" y="0"/>
                </a:lnTo>
                <a:close/>
              </a:path>
            </a:pathLst>
          </a:custGeom>
          <a:blipFill>
            <a:blip r:embed="rId2">
              <a:extLst>
                <a:ext uri="{96DAC541-7B7A-43D3-8B79-37D633B846F1}">
                  <asvg:svgBlip xmlns:asvg="http://schemas.microsoft.com/office/drawing/2016/SVG/main" r:embed="rId3"/>
                </a:ext>
              </a:extLst>
            </a:blip>
            <a:stretch>
              <a:fillRect l="-7160" r="-7160"/>
            </a:stretch>
          </a:blipFill>
        </p:spPr>
        <p:txBody>
          <a:bodyPr/>
          <a:lstStyle/>
          <a:p>
            <a:endParaRPr lang="en-US"/>
          </a:p>
        </p:txBody>
      </p:sp>
      <p:grpSp>
        <p:nvGrpSpPr>
          <p:cNvPr id="3" name="Group 3"/>
          <p:cNvGrpSpPr/>
          <p:nvPr/>
        </p:nvGrpSpPr>
        <p:grpSpPr>
          <a:xfrm>
            <a:off x="16876500" y="120031"/>
            <a:ext cx="1336138" cy="1336138"/>
            <a:chOff x="0" y="0"/>
            <a:chExt cx="1901571" cy="1901571"/>
          </a:xfrm>
        </p:grpSpPr>
        <p:sp>
          <p:nvSpPr>
            <p:cNvPr id="4" name="Freeform 4"/>
            <p:cNvSpPr/>
            <p:nvPr/>
          </p:nvSpPr>
          <p:spPr>
            <a:xfrm>
              <a:off x="0" y="0"/>
              <a:ext cx="1901571" cy="1901571"/>
            </a:xfrm>
            <a:custGeom>
              <a:avLst/>
              <a:gdLst/>
              <a:ahLst/>
              <a:cxnLst/>
              <a:rect l="l" t="t" r="r" b="b"/>
              <a:pathLst>
                <a:path w="1901571" h="1901571">
                  <a:moveTo>
                    <a:pt x="0" y="0"/>
                  </a:moveTo>
                  <a:lnTo>
                    <a:pt x="1901571" y="0"/>
                  </a:lnTo>
                  <a:lnTo>
                    <a:pt x="1901571" y="1901571"/>
                  </a:lnTo>
                  <a:lnTo>
                    <a:pt x="0" y="1901571"/>
                  </a:lnTo>
                  <a:lnTo>
                    <a:pt x="0" y="0"/>
                  </a:lnTo>
                  <a:close/>
                </a:path>
              </a:pathLst>
            </a:custGeom>
            <a:blipFill>
              <a:blip r:embed="rId4"/>
              <a:stretch>
                <a:fillRect/>
              </a:stretch>
            </a:blipFill>
          </p:spPr>
          <p:txBody>
            <a:bodyPr/>
            <a:lstStyle/>
            <a:p>
              <a:endParaRPr lang="en-US"/>
            </a:p>
          </p:txBody>
        </p:sp>
      </p:grpSp>
      <p:sp>
        <p:nvSpPr>
          <p:cNvPr id="5" name="AutoShape 5"/>
          <p:cNvSpPr/>
          <p:nvPr/>
        </p:nvSpPr>
        <p:spPr>
          <a:xfrm>
            <a:off x="0" y="1677809"/>
            <a:ext cx="18288000" cy="0"/>
          </a:xfrm>
          <a:prstGeom prst="line">
            <a:avLst/>
          </a:prstGeom>
          <a:ln w="66675" cap="flat">
            <a:solidFill>
              <a:srgbClr val="015551"/>
            </a:solidFill>
            <a:prstDash val="solid"/>
            <a:headEnd type="none" w="sm" len="sm"/>
            <a:tailEnd type="none" w="sm" len="sm"/>
          </a:ln>
        </p:spPr>
        <p:txBody>
          <a:bodyPr/>
          <a:lstStyle/>
          <a:p>
            <a:endParaRPr lang="en-US"/>
          </a:p>
        </p:txBody>
      </p:sp>
      <p:sp>
        <p:nvSpPr>
          <p:cNvPr id="7" name="TextBox 7"/>
          <p:cNvSpPr txBox="1"/>
          <p:nvPr/>
        </p:nvSpPr>
        <p:spPr>
          <a:xfrm>
            <a:off x="3718072" y="9391899"/>
            <a:ext cx="10851856" cy="561975"/>
          </a:xfrm>
          <a:prstGeom prst="rect">
            <a:avLst/>
          </a:prstGeom>
        </p:spPr>
        <p:txBody>
          <a:bodyPr lIns="0" tIns="0" rIns="0" bIns="0" rtlCol="0" anchor="t">
            <a:spAutoFit/>
          </a:bodyPr>
          <a:lstStyle/>
          <a:p>
            <a:pPr algn="ctr">
              <a:lnSpc>
                <a:spcPts val="4199"/>
              </a:lnSpc>
            </a:pPr>
            <a:r>
              <a:rPr lang="en-US" sz="2999">
                <a:solidFill>
                  <a:srgbClr val="FFFFFF"/>
                </a:solidFill>
                <a:latin typeface="Avenir"/>
                <a:ea typeface="Avenir"/>
                <a:cs typeface="Avenir"/>
                <a:sym typeface="Avenir"/>
              </a:rPr>
              <a:t>Department Of Computer Science and Engineering, JnU</a:t>
            </a:r>
          </a:p>
        </p:txBody>
      </p:sp>
      <p:sp>
        <p:nvSpPr>
          <p:cNvPr id="8" name="TextBox 8"/>
          <p:cNvSpPr txBox="1"/>
          <p:nvPr/>
        </p:nvSpPr>
        <p:spPr>
          <a:xfrm>
            <a:off x="4149446" y="389732"/>
            <a:ext cx="9989108" cy="912237"/>
          </a:xfrm>
          <a:prstGeom prst="rect">
            <a:avLst/>
          </a:prstGeom>
        </p:spPr>
        <p:txBody>
          <a:bodyPr lIns="0" tIns="0" rIns="0" bIns="0" rtlCol="0" anchor="t">
            <a:spAutoFit/>
          </a:bodyPr>
          <a:lstStyle/>
          <a:p>
            <a:pPr algn="ctr">
              <a:lnSpc>
                <a:spcPts val="7729"/>
              </a:lnSpc>
            </a:pPr>
            <a:r>
              <a:rPr lang="en-US" sz="5560" b="1" dirty="0">
                <a:solidFill>
                  <a:srgbClr val="000000"/>
                </a:solidFill>
                <a:latin typeface="Comic Sans MS" panose="030F0702030302020204" pitchFamily="66" charset="0"/>
                <a:ea typeface="Gordita Bold"/>
                <a:cs typeface="Gordita Bold"/>
                <a:sym typeface="Gordita Bold"/>
              </a:rPr>
              <a:t>Proposed Methodology</a:t>
            </a:r>
          </a:p>
        </p:txBody>
      </p:sp>
      <p:sp>
        <p:nvSpPr>
          <p:cNvPr id="9" name="TextBox 9"/>
          <p:cNvSpPr txBox="1"/>
          <p:nvPr/>
        </p:nvSpPr>
        <p:spPr>
          <a:xfrm>
            <a:off x="5410200" y="8612847"/>
            <a:ext cx="7737836" cy="366062"/>
          </a:xfrm>
          <a:prstGeom prst="rect">
            <a:avLst/>
          </a:prstGeom>
        </p:spPr>
        <p:txBody>
          <a:bodyPr wrap="square" lIns="0" tIns="0" rIns="0" bIns="0" rtlCol="0" anchor="t">
            <a:spAutoFit/>
          </a:bodyPr>
          <a:lstStyle/>
          <a:p>
            <a:pPr algn="ctr">
              <a:lnSpc>
                <a:spcPts val="3080"/>
              </a:lnSpc>
              <a:spcBef>
                <a:spcPct val="0"/>
              </a:spcBef>
            </a:pPr>
            <a:r>
              <a:rPr lang="en-US" sz="2200" b="1" dirty="0">
                <a:solidFill>
                  <a:srgbClr val="000000"/>
                </a:solidFill>
                <a:latin typeface="Century" panose="02040604050505020304" pitchFamily="18" charset="0"/>
                <a:ea typeface="Gordita"/>
                <a:cs typeface="Gordita"/>
                <a:sym typeface="Gordita"/>
              </a:rPr>
              <a:t>Figure 4.1: Workflow of the proposed methodology </a:t>
            </a:r>
          </a:p>
        </p:txBody>
      </p:sp>
      <p:sp>
        <p:nvSpPr>
          <p:cNvPr id="10" name="TextBox 7">
            <a:extLst>
              <a:ext uri="{FF2B5EF4-FFF2-40B4-BE49-F238E27FC236}">
                <a16:creationId xmlns:a16="http://schemas.microsoft.com/office/drawing/2014/main" id="{276FF489-A6C9-6033-7C3E-2B22CAD75E10}"/>
              </a:ext>
            </a:extLst>
          </p:cNvPr>
          <p:cNvSpPr txBox="1"/>
          <p:nvPr/>
        </p:nvSpPr>
        <p:spPr>
          <a:xfrm>
            <a:off x="17263085" y="9222325"/>
            <a:ext cx="472928" cy="466538"/>
          </a:xfrm>
          <a:prstGeom prst="rect">
            <a:avLst/>
          </a:prstGeom>
        </p:spPr>
        <p:txBody>
          <a:bodyPr wrap="square" lIns="0" tIns="0" rIns="0" bIns="0" rtlCol="0" anchor="t">
            <a:spAutoFit/>
          </a:bodyPr>
          <a:lstStyle/>
          <a:p>
            <a:pPr algn="r">
              <a:lnSpc>
                <a:spcPts val="4199"/>
              </a:lnSpc>
            </a:pPr>
            <a:r>
              <a:rPr lang="en-US" sz="2000" dirty="0">
                <a:solidFill>
                  <a:srgbClr val="FFFFFF"/>
                </a:solidFill>
                <a:latin typeface="Avenir"/>
                <a:ea typeface="Avenir"/>
                <a:cs typeface="Avenir"/>
                <a:sym typeface="Avenir"/>
              </a:rPr>
              <a:t>7</a:t>
            </a:r>
          </a:p>
        </p:txBody>
      </p:sp>
      <p:pic>
        <p:nvPicPr>
          <p:cNvPr id="11" name="Picture 10">
            <a:extLst>
              <a:ext uri="{FF2B5EF4-FFF2-40B4-BE49-F238E27FC236}">
                <a16:creationId xmlns:a16="http://schemas.microsoft.com/office/drawing/2014/main" id="{FCECC421-2BDA-BF6B-657D-856C8AD5CDD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59599" y="1818261"/>
            <a:ext cx="15639038" cy="6715587"/>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E616C6-3B22-739F-090E-7BED94FA4E0E}"/>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74137852-2208-7F63-60E7-9AEBB0694057}"/>
              </a:ext>
            </a:extLst>
          </p:cNvPr>
          <p:cNvSpPr/>
          <p:nvPr/>
        </p:nvSpPr>
        <p:spPr>
          <a:xfrm>
            <a:off x="-152400" y="9004545"/>
            <a:ext cx="18592800" cy="1898659"/>
          </a:xfrm>
          <a:custGeom>
            <a:avLst/>
            <a:gdLst/>
            <a:ahLst/>
            <a:cxnLst/>
            <a:rect l="l" t="t" r="r" b="b"/>
            <a:pathLst>
              <a:path w="18592800" h="1898659">
                <a:moveTo>
                  <a:pt x="0" y="0"/>
                </a:moveTo>
                <a:lnTo>
                  <a:pt x="18592800" y="0"/>
                </a:lnTo>
                <a:lnTo>
                  <a:pt x="18592800" y="1898659"/>
                </a:lnTo>
                <a:lnTo>
                  <a:pt x="0" y="1898659"/>
                </a:lnTo>
                <a:lnTo>
                  <a:pt x="0" y="0"/>
                </a:lnTo>
                <a:close/>
              </a:path>
            </a:pathLst>
          </a:custGeom>
          <a:blipFill>
            <a:blip r:embed="rId2">
              <a:extLst>
                <a:ext uri="{96DAC541-7B7A-43D3-8B79-37D633B846F1}">
                  <asvg:svgBlip xmlns:asvg="http://schemas.microsoft.com/office/drawing/2016/SVG/main" r:embed="rId3"/>
                </a:ext>
              </a:extLst>
            </a:blip>
            <a:stretch>
              <a:fillRect l="-7160" r="-7160"/>
            </a:stretch>
          </a:blipFill>
        </p:spPr>
        <p:txBody>
          <a:bodyPr/>
          <a:lstStyle/>
          <a:p>
            <a:endParaRPr lang="en-US"/>
          </a:p>
        </p:txBody>
      </p:sp>
      <p:grpSp>
        <p:nvGrpSpPr>
          <p:cNvPr id="3" name="Group 3">
            <a:extLst>
              <a:ext uri="{FF2B5EF4-FFF2-40B4-BE49-F238E27FC236}">
                <a16:creationId xmlns:a16="http://schemas.microsoft.com/office/drawing/2014/main" id="{9BED8740-2B0A-284B-A41B-C8B2127E5BEF}"/>
              </a:ext>
            </a:extLst>
          </p:cNvPr>
          <p:cNvGrpSpPr/>
          <p:nvPr/>
        </p:nvGrpSpPr>
        <p:grpSpPr>
          <a:xfrm>
            <a:off x="16876500" y="120031"/>
            <a:ext cx="1336138" cy="1336138"/>
            <a:chOff x="0" y="0"/>
            <a:chExt cx="1901571" cy="1901571"/>
          </a:xfrm>
        </p:grpSpPr>
        <p:sp>
          <p:nvSpPr>
            <p:cNvPr id="4" name="Freeform 4">
              <a:extLst>
                <a:ext uri="{FF2B5EF4-FFF2-40B4-BE49-F238E27FC236}">
                  <a16:creationId xmlns:a16="http://schemas.microsoft.com/office/drawing/2014/main" id="{891A8085-7171-122C-FF3C-F669DC8B4B91}"/>
                </a:ext>
              </a:extLst>
            </p:cNvPr>
            <p:cNvSpPr/>
            <p:nvPr/>
          </p:nvSpPr>
          <p:spPr>
            <a:xfrm>
              <a:off x="0" y="0"/>
              <a:ext cx="1901571" cy="1901571"/>
            </a:xfrm>
            <a:custGeom>
              <a:avLst/>
              <a:gdLst/>
              <a:ahLst/>
              <a:cxnLst/>
              <a:rect l="l" t="t" r="r" b="b"/>
              <a:pathLst>
                <a:path w="1901571" h="1901571">
                  <a:moveTo>
                    <a:pt x="0" y="0"/>
                  </a:moveTo>
                  <a:lnTo>
                    <a:pt x="1901571" y="0"/>
                  </a:lnTo>
                  <a:lnTo>
                    <a:pt x="1901571" y="1901571"/>
                  </a:lnTo>
                  <a:lnTo>
                    <a:pt x="0" y="1901571"/>
                  </a:lnTo>
                  <a:lnTo>
                    <a:pt x="0" y="0"/>
                  </a:lnTo>
                  <a:close/>
                </a:path>
              </a:pathLst>
            </a:custGeom>
            <a:blipFill>
              <a:blip r:embed="rId4"/>
              <a:stretch>
                <a:fillRect/>
              </a:stretch>
            </a:blipFill>
          </p:spPr>
          <p:txBody>
            <a:bodyPr/>
            <a:lstStyle/>
            <a:p>
              <a:endParaRPr lang="en-US"/>
            </a:p>
          </p:txBody>
        </p:sp>
      </p:grpSp>
      <p:sp>
        <p:nvSpPr>
          <p:cNvPr id="5" name="AutoShape 5">
            <a:extLst>
              <a:ext uri="{FF2B5EF4-FFF2-40B4-BE49-F238E27FC236}">
                <a16:creationId xmlns:a16="http://schemas.microsoft.com/office/drawing/2014/main" id="{50F46362-588D-6BC8-F65D-BD874AF4DCC3}"/>
              </a:ext>
            </a:extLst>
          </p:cNvPr>
          <p:cNvSpPr/>
          <p:nvPr/>
        </p:nvSpPr>
        <p:spPr>
          <a:xfrm>
            <a:off x="0" y="1677809"/>
            <a:ext cx="18288000" cy="0"/>
          </a:xfrm>
          <a:prstGeom prst="line">
            <a:avLst/>
          </a:prstGeom>
          <a:ln w="66675" cap="flat">
            <a:solidFill>
              <a:srgbClr val="015551"/>
            </a:solidFill>
            <a:prstDash val="solid"/>
            <a:headEnd type="none" w="sm" len="sm"/>
            <a:tailEnd type="none" w="sm" len="sm"/>
          </a:ln>
        </p:spPr>
        <p:txBody>
          <a:bodyPr/>
          <a:lstStyle/>
          <a:p>
            <a:endParaRPr lang="en-US"/>
          </a:p>
        </p:txBody>
      </p:sp>
      <p:sp>
        <p:nvSpPr>
          <p:cNvPr id="6" name="Freeform 6">
            <a:extLst>
              <a:ext uri="{FF2B5EF4-FFF2-40B4-BE49-F238E27FC236}">
                <a16:creationId xmlns:a16="http://schemas.microsoft.com/office/drawing/2014/main" id="{6C2F077E-3DCC-D544-5D8F-C0A339C7BAA6}"/>
              </a:ext>
            </a:extLst>
          </p:cNvPr>
          <p:cNvSpPr/>
          <p:nvPr/>
        </p:nvSpPr>
        <p:spPr>
          <a:xfrm>
            <a:off x="9601201" y="2047687"/>
            <a:ext cx="8418108" cy="6225302"/>
          </a:xfrm>
          <a:custGeom>
            <a:avLst/>
            <a:gdLst/>
            <a:ahLst/>
            <a:cxnLst/>
            <a:rect l="l" t="t" r="r" b="b"/>
            <a:pathLst>
              <a:path w="7763627" h="5933636">
                <a:moveTo>
                  <a:pt x="0" y="0"/>
                </a:moveTo>
                <a:lnTo>
                  <a:pt x="7763626" y="0"/>
                </a:lnTo>
                <a:lnTo>
                  <a:pt x="7763626" y="5933637"/>
                </a:lnTo>
                <a:lnTo>
                  <a:pt x="0" y="5933637"/>
                </a:lnTo>
                <a:lnTo>
                  <a:pt x="0" y="0"/>
                </a:lnTo>
                <a:close/>
              </a:path>
            </a:pathLst>
          </a:custGeom>
          <a:blipFill>
            <a:blip r:embed="rId5"/>
            <a:stretch>
              <a:fillRect t="-4672"/>
            </a:stretch>
          </a:blipFill>
        </p:spPr>
        <p:txBody>
          <a:bodyPr/>
          <a:lstStyle/>
          <a:p>
            <a:endParaRPr lang="en-US"/>
          </a:p>
        </p:txBody>
      </p:sp>
      <p:sp>
        <p:nvSpPr>
          <p:cNvPr id="7" name="TextBox 7">
            <a:extLst>
              <a:ext uri="{FF2B5EF4-FFF2-40B4-BE49-F238E27FC236}">
                <a16:creationId xmlns:a16="http://schemas.microsoft.com/office/drawing/2014/main" id="{9F861A5D-7BEA-1754-3DBC-BD293800BC32}"/>
              </a:ext>
            </a:extLst>
          </p:cNvPr>
          <p:cNvSpPr txBox="1"/>
          <p:nvPr/>
        </p:nvSpPr>
        <p:spPr>
          <a:xfrm>
            <a:off x="3718072" y="9391899"/>
            <a:ext cx="10851856" cy="561975"/>
          </a:xfrm>
          <a:prstGeom prst="rect">
            <a:avLst/>
          </a:prstGeom>
        </p:spPr>
        <p:txBody>
          <a:bodyPr lIns="0" tIns="0" rIns="0" bIns="0" rtlCol="0" anchor="t">
            <a:spAutoFit/>
          </a:bodyPr>
          <a:lstStyle/>
          <a:p>
            <a:pPr algn="ctr">
              <a:lnSpc>
                <a:spcPts val="4199"/>
              </a:lnSpc>
            </a:pPr>
            <a:r>
              <a:rPr lang="en-US" sz="2999">
                <a:solidFill>
                  <a:srgbClr val="FFFFFF"/>
                </a:solidFill>
                <a:latin typeface="Avenir"/>
                <a:ea typeface="Avenir"/>
                <a:cs typeface="Avenir"/>
                <a:sym typeface="Avenir"/>
              </a:rPr>
              <a:t>Department Of Computer Science and Engineering, JnU</a:t>
            </a:r>
          </a:p>
        </p:txBody>
      </p:sp>
      <p:sp>
        <p:nvSpPr>
          <p:cNvPr id="8" name="TextBox 8">
            <a:extLst>
              <a:ext uri="{FF2B5EF4-FFF2-40B4-BE49-F238E27FC236}">
                <a16:creationId xmlns:a16="http://schemas.microsoft.com/office/drawing/2014/main" id="{838BD8B4-2922-44AB-F591-802A62248571}"/>
              </a:ext>
            </a:extLst>
          </p:cNvPr>
          <p:cNvSpPr txBox="1"/>
          <p:nvPr/>
        </p:nvSpPr>
        <p:spPr>
          <a:xfrm>
            <a:off x="3360942" y="389732"/>
            <a:ext cx="11566115" cy="912237"/>
          </a:xfrm>
          <a:prstGeom prst="rect">
            <a:avLst/>
          </a:prstGeom>
        </p:spPr>
        <p:txBody>
          <a:bodyPr lIns="0" tIns="0" rIns="0" bIns="0" rtlCol="0" anchor="t">
            <a:spAutoFit/>
          </a:bodyPr>
          <a:lstStyle/>
          <a:p>
            <a:pPr algn="ctr">
              <a:lnSpc>
                <a:spcPts val="7729"/>
              </a:lnSpc>
            </a:pPr>
            <a:r>
              <a:rPr lang="en-US" sz="5560" b="1" dirty="0">
                <a:solidFill>
                  <a:srgbClr val="000000"/>
                </a:solidFill>
                <a:latin typeface="Comic Sans MS" panose="030F0702030302020204" pitchFamily="66" charset="0"/>
                <a:ea typeface="Gordita Bold"/>
                <a:cs typeface="Gordita Bold"/>
                <a:sym typeface="Gordita Bold"/>
              </a:rPr>
              <a:t>Proposed Methodology (cont..)</a:t>
            </a:r>
          </a:p>
        </p:txBody>
      </p:sp>
      <p:sp>
        <p:nvSpPr>
          <p:cNvPr id="9" name="TextBox 9">
            <a:extLst>
              <a:ext uri="{FF2B5EF4-FFF2-40B4-BE49-F238E27FC236}">
                <a16:creationId xmlns:a16="http://schemas.microsoft.com/office/drawing/2014/main" id="{06109DC9-C8CE-AB70-9216-F44F8A41D26A}"/>
              </a:ext>
            </a:extLst>
          </p:cNvPr>
          <p:cNvSpPr txBox="1"/>
          <p:nvPr/>
        </p:nvSpPr>
        <p:spPr>
          <a:xfrm>
            <a:off x="11353800" y="8458841"/>
            <a:ext cx="4349710" cy="339725"/>
          </a:xfrm>
          <a:prstGeom prst="rect">
            <a:avLst/>
          </a:prstGeom>
        </p:spPr>
        <p:txBody>
          <a:bodyPr lIns="0" tIns="0" rIns="0" bIns="0" rtlCol="0" anchor="t">
            <a:spAutoFit/>
          </a:bodyPr>
          <a:lstStyle/>
          <a:p>
            <a:pPr algn="ctr">
              <a:lnSpc>
                <a:spcPts val="2800"/>
              </a:lnSpc>
              <a:spcBef>
                <a:spcPct val="0"/>
              </a:spcBef>
            </a:pPr>
            <a:r>
              <a:rPr lang="en-US" sz="2200" b="1" dirty="0">
                <a:solidFill>
                  <a:srgbClr val="000000"/>
                </a:solidFill>
                <a:latin typeface="Century" panose="02040604050505020304" pitchFamily="18" charset="0"/>
                <a:ea typeface="Gordita"/>
                <a:cs typeface="Gordita"/>
                <a:sym typeface="Gordita"/>
              </a:rPr>
              <a:t>Figure 4.2: Volcano Plot on DEGs  </a:t>
            </a:r>
          </a:p>
        </p:txBody>
      </p:sp>
      <p:sp>
        <p:nvSpPr>
          <p:cNvPr id="10" name="TextBox 10">
            <a:extLst>
              <a:ext uri="{FF2B5EF4-FFF2-40B4-BE49-F238E27FC236}">
                <a16:creationId xmlns:a16="http://schemas.microsoft.com/office/drawing/2014/main" id="{39779CA2-B44D-971E-FC76-1F3B4C299773}"/>
              </a:ext>
            </a:extLst>
          </p:cNvPr>
          <p:cNvSpPr txBox="1"/>
          <p:nvPr/>
        </p:nvSpPr>
        <p:spPr>
          <a:xfrm>
            <a:off x="457200" y="3593016"/>
            <a:ext cx="8149417" cy="2869632"/>
          </a:xfrm>
          <a:prstGeom prst="rect">
            <a:avLst/>
          </a:prstGeom>
        </p:spPr>
        <p:txBody>
          <a:bodyPr wrap="square" lIns="0" tIns="0" rIns="0" bIns="0" rtlCol="0" anchor="t">
            <a:spAutoFit/>
          </a:bodyPr>
          <a:lstStyle/>
          <a:p>
            <a:pPr algn="just">
              <a:lnSpc>
                <a:spcPts val="2924"/>
              </a:lnSpc>
            </a:pPr>
            <a:endParaRPr lang="en-US" sz="2101" dirty="0">
              <a:solidFill>
                <a:srgbClr val="000000"/>
              </a:solidFill>
              <a:latin typeface="Gordita"/>
              <a:ea typeface="Gordita"/>
              <a:cs typeface="Gordita"/>
              <a:sym typeface="Gordita"/>
            </a:endParaRPr>
          </a:p>
          <a:p>
            <a:pPr marL="539999" lvl="1" indent="-269999" algn="just">
              <a:lnSpc>
                <a:spcPts val="4301"/>
              </a:lnSpc>
              <a:buFont typeface="Arial"/>
              <a:buChar char="•"/>
            </a:pPr>
            <a:r>
              <a:rPr lang="en-US" sz="2400" dirty="0">
                <a:solidFill>
                  <a:srgbClr val="000000"/>
                </a:solidFill>
                <a:latin typeface="Gordita"/>
                <a:ea typeface="Gordita"/>
                <a:cs typeface="Gordita"/>
                <a:sym typeface="Gordita"/>
              </a:rPr>
              <a:t>Total significant genes found 1471</a:t>
            </a:r>
          </a:p>
          <a:p>
            <a:pPr algn="just">
              <a:lnSpc>
                <a:spcPts val="2580"/>
              </a:lnSpc>
            </a:pPr>
            <a:endParaRPr lang="en-US" sz="2400" dirty="0">
              <a:solidFill>
                <a:srgbClr val="000000"/>
              </a:solidFill>
              <a:latin typeface="Gordita"/>
              <a:ea typeface="Gordita"/>
              <a:cs typeface="Gordita"/>
              <a:sym typeface="Gordita"/>
            </a:endParaRPr>
          </a:p>
          <a:p>
            <a:pPr marL="539999" lvl="1" indent="-269999" algn="just">
              <a:lnSpc>
                <a:spcPts val="4301"/>
              </a:lnSpc>
              <a:buFont typeface="Arial"/>
              <a:buChar char="•"/>
            </a:pPr>
            <a:r>
              <a:rPr lang="en-US" sz="2400" dirty="0">
                <a:solidFill>
                  <a:srgbClr val="000000"/>
                </a:solidFill>
                <a:latin typeface="Gordita"/>
                <a:ea typeface="Gordita"/>
                <a:cs typeface="Gordita"/>
                <a:sym typeface="Gordita"/>
              </a:rPr>
              <a:t>There were 564 upregulated and 907 downregulated genes. </a:t>
            </a:r>
          </a:p>
          <a:p>
            <a:pPr algn="just">
              <a:lnSpc>
                <a:spcPts val="4473"/>
              </a:lnSpc>
            </a:pPr>
            <a:endParaRPr lang="en-US" sz="2501" dirty="0">
              <a:solidFill>
                <a:srgbClr val="000000"/>
              </a:solidFill>
              <a:latin typeface="Gordita"/>
              <a:ea typeface="Gordita"/>
              <a:cs typeface="Gordita"/>
              <a:sym typeface="Gordita"/>
            </a:endParaRPr>
          </a:p>
        </p:txBody>
      </p:sp>
      <p:sp>
        <p:nvSpPr>
          <p:cNvPr id="11" name="TextBox 7">
            <a:extLst>
              <a:ext uri="{FF2B5EF4-FFF2-40B4-BE49-F238E27FC236}">
                <a16:creationId xmlns:a16="http://schemas.microsoft.com/office/drawing/2014/main" id="{EE3A7AEA-0379-6E0E-27D4-E62682F0EFB7}"/>
              </a:ext>
            </a:extLst>
          </p:cNvPr>
          <p:cNvSpPr txBox="1"/>
          <p:nvPr/>
        </p:nvSpPr>
        <p:spPr>
          <a:xfrm>
            <a:off x="17263085" y="9222325"/>
            <a:ext cx="472928" cy="466538"/>
          </a:xfrm>
          <a:prstGeom prst="rect">
            <a:avLst/>
          </a:prstGeom>
        </p:spPr>
        <p:txBody>
          <a:bodyPr wrap="square" lIns="0" tIns="0" rIns="0" bIns="0" rtlCol="0" anchor="t">
            <a:spAutoFit/>
          </a:bodyPr>
          <a:lstStyle/>
          <a:p>
            <a:pPr algn="r">
              <a:lnSpc>
                <a:spcPts val="4199"/>
              </a:lnSpc>
            </a:pPr>
            <a:r>
              <a:rPr lang="en-US" sz="2000" dirty="0">
                <a:solidFill>
                  <a:srgbClr val="FFFFFF"/>
                </a:solidFill>
                <a:latin typeface="Avenir"/>
                <a:ea typeface="Avenir"/>
                <a:cs typeface="Avenir"/>
                <a:sym typeface="Avenir"/>
              </a:rPr>
              <a:t>8</a:t>
            </a:r>
          </a:p>
        </p:txBody>
      </p:sp>
      <p:sp>
        <p:nvSpPr>
          <p:cNvPr id="12" name="TextBox 11">
            <a:extLst>
              <a:ext uri="{FF2B5EF4-FFF2-40B4-BE49-F238E27FC236}">
                <a16:creationId xmlns:a16="http://schemas.microsoft.com/office/drawing/2014/main" id="{9CAA217A-B688-AEF1-09E2-932AB8F04661}"/>
              </a:ext>
            </a:extLst>
          </p:cNvPr>
          <p:cNvSpPr txBox="1"/>
          <p:nvPr/>
        </p:nvSpPr>
        <p:spPr>
          <a:xfrm>
            <a:off x="457200" y="2468218"/>
            <a:ext cx="7772400" cy="523220"/>
          </a:xfrm>
          <a:prstGeom prst="rect">
            <a:avLst/>
          </a:prstGeom>
          <a:noFill/>
        </p:spPr>
        <p:txBody>
          <a:bodyPr wrap="square" rtlCol="0">
            <a:spAutoFit/>
          </a:bodyPr>
          <a:lstStyle/>
          <a:p>
            <a:r>
              <a:rPr lang="en-US" sz="2800" b="1" dirty="0">
                <a:solidFill>
                  <a:srgbClr val="000000"/>
                </a:solidFill>
                <a:latin typeface="Gordita"/>
                <a:ea typeface="Gordita"/>
                <a:cs typeface="Gordita"/>
                <a:sym typeface="Gordita"/>
              </a:rPr>
              <a:t>Differential Gene Expression Analysis:</a:t>
            </a:r>
            <a:endParaRPr lang="en-US" sz="2800" b="1" dirty="0"/>
          </a:p>
        </p:txBody>
      </p:sp>
    </p:spTree>
    <p:extLst>
      <p:ext uri="{BB962C8B-B14F-4D97-AF65-F5344CB8AC3E}">
        <p14:creationId xmlns:p14="http://schemas.microsoft.com/office/powerpoint/2010/main" val="27471370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52400" y="9004545"/>
            <a:ext cx="18592800" cy="1898659"/>
          </a:xfrm>
          <a:custGeom>
            <a:avLst/>
            <a:gdLst/>
            <a:ahLst/>
            <a:cxnLst/>
            <a:rect l="l" t="t" r="r" b="b"/>
            <a:pathLst>
              <a:path w="18592800" h="1898659">
                <a:moveTo>
                  <a:pt x="0" y="0"/>
                </a:moveTo>
                <a:lnTo>
                  <a:pt x="18592800" y="0"/>
                </a:lnTo>
                <a:lnTo>
                  <a:pt x="18592800" y="1898659"/>
                </a:lnTo>
                <a:lnTo>
                  <a:pt x="0" y="1898659"/>
                </a:lnTo>
                <a:lnTo>
                  <a:pt x="0" y="0"/>
                </a:lnTo>
                <a:close/>
              </a:path>
            </a:pathLst>
          </a:custGeom>
          <a:blipFill>
            <a:blip r:embed="rId2">
              <a:extLst>
                <a:ext uri="{96DAC541-7B7A-43D3-8B79-37D633B846F1}">
                  <asvg:svgBlip xmlns:asvg="http://schemas.microsoft.com/office/drawing/2016/SVG/main" r:embed="rId3"/>
                </a:ext>
              </a:extLst>
            </a:blip>
            <a:stretch>
              <a:fillRect l="-7160" r="-7160"/>
            </a:stretch>
          </a:blipFill>
        </p:spPr>
        <p:txBody>
          <a:bodyPr/>
          <a:lstStyle/>
          <a:p>
            <a:endParaRPr lang="en-US"/>
          </a:p>
        </p:txBody>
      </p:sp>
      <p:grpSp>
        <p:nvGrpSpPr>
          <p:cNvPr id="3" name="Group 3"/>
          <p:cNvGrpSpPr/>
          <p:nvPr/>
        </p:nvGrpSpPr>
        <p:grpSpPr>
          <a:xfrm>
            <a:off x="16876500" y="120031"/>
            <a:ext cx="1336138" cy="1336138"/>
            <a:chOff x="0" y="0"/>
            <a:chExt cx="1901571" cy="1901571"/>
          </a:xfrm>
        </p:grpSpPr>
        <p:sp>
          <p:nvSpPr>
            <p:cNvPr id="4" name="Freeform 4"/>
            <p:cNvSpPr/>
            <p:nvPr/>
          </p:nvSpPr>
          <p:spPr>
            <a:xfrm>
              <a:off x="0" y="0"/>
              <a:ext cx="1901571" cy="1901571"/>
            </a:xfrm>
            <a:custGeom>
              <a:avLst/>
              <a:gdLst/>
              <a:ahLst/>
              <a:cxnLst/>
              <a:rect l="l" t="t" r="r" b="b"/>
              <a:pathLst>
                <a:path w="1901571" h="1901571">
                  <a:moveTo>
                    <a:pt x="0" y="0"/>
                  </a:moveTo>
                  <a:lnTo>
                    <a:pt x="1901571" y="0"/>
                  </a:lnTo>
                  <a:lnTo>
                    <a:pt x="1901571" y="1901571"/>
                  </a:lnTo>
                  <a:lnTo>
                    <a:pt x="0" y="1901571"/>
                  </a:lnTo>
                  <a:lnTo>
                    <a:pt x="0" y="0"/>
                  </a:lnTo>
                  <a:close/>
                </a:path>
              </a:pathLst>
            </a:custGeom>
            <a:blipFill>
              <a:blip r:embed="rId4"/>
              <a:stretch>
                <a:fillRect/>
              </a:stretch>
            </a:blipFill>
          </p:spPr>
          <p:txBody>
            <a:bodyPr/>
            <a:lstStyle/>
            <a:p>
              <a:endParaRPr lang="en-US"/>
            </a:p>
          </p:txBody>
        </p:sp>
      </p:grpSp>
      <p:sp>
        <p:nvSpPr>
          <p:cNvPr id="5" name="AutoShape 5"/>
          <p:cNvSpPr/>
          <p:nvPr/>
        </p:nvSpPr>
        <p:spPr>
          <a:xfrm>
            <a:off x="0" y="1677809"/>
            <a:ext cx="18288000" cy="0"/>
          </a:xfrm>
          <a:prstGeom prst="line">
            <a:avLst/>
          </a:prstGeom>
          <a:ln w="66675" cap="flat">
            <a:solidFill>
              <a:srgbClr val="015551"/>
            </a:solidFill>
            <a:prstDash val="solid"/>
            <a:headEnd type="none" w="sm" len="sm"/>
            <a:tailEnd type="none" w="sm" len="sm"/>
          </a:ln>
        </p:spPr>
        <p:txBody>
          <a:bodyPr/>
          <a:lstStyle/>
          <a:p>
            <a:endParaRPr lang="en-US"/>
          </a:p>
        </p:txBody>
      </p:sp>
      <p:sp>
        <p:nvSpPr>
          <p:cNvPr id="7" name="TextBox 7"/>
          <p:cNvSpPr txBox="1"/>
          <p:nvPr/>
        </p:nvSpPr>
        <p:spPr>
          <a:xfrm>
            <a:off x="3718072" y="9391899"/>
            <a:ext cx="10851856" cy="561975"/>
          </a:xfrm>
          <a:prstGeom prst="rect">
            <a:avLst/>
          </a:prstGeom>
        </p:spPr>
        <p:txBody>
          <a:bodyPr lIns="0" tIns="0" rIns="0" bIns="0" rtlCol="0" anchor="t">
            <a:spAutoFit/>
          </a:bodyPr>
          <a:lstStyle/>
          <a:p>
            <a:pPr algn="ctr">
              <a:lnSpc>
                <a:spcPts val="4199"/>
              </a:lnSpc>
            </a:pPr>
            <a:r>
              <a:rPr lang="en-US" sz="2999">
                <a:solidFill>
                  <a:srgbClr val="FFFFFF"/>
                </a:solidFill>
                <a:latin typeface="Avenir"/>
                <a:ea typeface="Avenir"/>
                <a:cs typeface="Avenir"/>
                <a:sym typeface="Avenir"/>
              </a:rPr>
              <a:t>Department Of Computer Science and Engineering, JnU</a:t>
            </a:r>
          </a:p>
        </p:txBody>
      </p:sp>
      <p:sp>
        <p:nvSpPr>
          <p:cNvPr id="8" name="TextBox 8"/>
          <p:cNvSpPr txBox="1"/>
          <p:nvPr/>
        </p:nvSpPr>
        <p:spPr>
          <a:xfrm>
            <a:off x="3360942" y="389732"/>
            <a:ext cx="11566115" cy="912237"/>
          </a:xfrm>
          <a:prstGeom prst="rect">
            <a:avLst/>
          </a:prstGeom>
        </p:spPr>
        <p:txBody>
          <a:bodyPr lIns="0" tIns="0" rIns="0" bIns="0" rtlCol="0" anchor="t">
            <a:spAutoFit/>
          </a:bodyPr>
          <a:lstStyle/>
          <a:p>
            <a:pPr algn="ctr">
              <a:lnSpc>
                <a:spcPts val="7729"/>
              </a:lnSpc>
            </a:pPr>
            <a:r>
              <a:rPr lang="en-US" sz="5560" b="1" dirty="0">
                <a:solidFill>
                  <a:srgbClr val="000000"/>
                </a:solidFill>
                <a:latin typeface="Comic Sans MS" panose="030F0702030302020204" pitchFamily="66" charset="0"/>
                <a:ea typeface="Gordita Bold"/>
                <a:cs typeface="Gordita Bold"/>
                <a:sym typeface="Gordita Bold"/>
              </a:rPr>
              <a:t>Proposed Methodology (cont..)</a:t>
            </a:r>
          </a:p>
        </p:txBody>
      </p:sp>
      <p:sp>
        <p:nvSpPr>
          <p:cNvPr id="9" name="TextBox 9"/>
          <p:cNvSpPr txBox="1"/>
          <p:nvPr/>
        </p:nvSpPr>
        <p:spPr>
          <a:xfrm>
            <a:off x="838200" y="2053342"/>
            <a:ext cx="8685525" cy="512934"/>
          </a:xfrm>
          <a:prstGeom prst="rect">
            <a:avLst/>
          </a:prstGeom>
        </p:spPr>
        <p:txBody>
          <a:bodyPr wrap="square" lIns="0" tIns="0" rIns="0" bIns="0" rtlCol="0" anchor="t">
            <a:spAutoFit/>
          </a:bodyPr>
          <a:lstStyle/>
          <a:p>
            <a:pPr algn="l">
              <a:lnSpc>
                <a:spcPts val="4278"/>
              </a:lnSpc>
              <a:spcBef>
                <a:spcPct val="0"/>
              </a:spcBef>
            </a:pPr>
            <a:r>
              <a:rPr lang="en-US" sz="3055" b="1" dirty="0">
                <a:solidFill>
                  <a:srgbClr val="000000"/>
                </a:solidFill>
                <a:latin typeface="Gordita Bold"/>
                <a:ea typeface="Gordita Bold"/>
                <a:cs typeface="Gordita Bold"/>
                <a:sym typeface="Gordita Bold"/>
              </a:rPr>
              <a:t>Gene Enrichment and Pathway Analysis </a:t>
            </a:r>
          </a:p>
        </p:txBody>
      </p:sp>
      <p:sp>
        <p:nvSpPr>
          <p:cNvPr id="10" name="TextBox 10"/>
          <p:cNvSpPr txBox="1"/>
          <p:nvPr/>
        </p:nvSpPr>
        <p:spPr>
          <a:xfrm>
            <a:off x="395859" y="2890548"/>
            <a:ext cx="6736910" cy="523621"/>
          </a:xfrm>
          <a:prstGeom prst="rect">
            <a:avLst/>
          </a:prstGeom>
        </p:spPr>
        <p:txBody>
          <a:bodyPr lIns="0" tIns="0" rIns="0" bIns="0" rtlCol="0" anchor="t">
            <a:spAutoFit/>
          </a:bodyPr>
          <a:lstStyle/>
          <a:p>
            <a:pPr marL="561339" lvl="1" indent="-280669" algn="just">
              <a:lnSpc>
                <a:spcPts val="4471"/>
              </a:lnSpc>
              <a:buFont typeface="Arial"/>
              <a:buChar char="•"/>
            </a:pPr>
            <a:r>
              <a:rPr lang="en-US" sz="2599" b="1" dirty="0">
                <a:solidFill>
                  <a:srgbClr val="000000"/>
                </a:solidFill>
                <a:latin typeface="Gordita Bold"/>
                <a:ea typeface="Gordita Bold"/>
                <a:cs typeface="Gordita Bold"/>
                <a:sym typeface="Gordita Bold"/>
              </a:rPr>
              <a:t>Gene Enrichment Analysis: </a:t>
            </a:r>
          </a:p>
        </p:txBody>
      </p:sp>
      <p:sp>
        <p:nvSpPr>
          <p:cNvPr id="11" name="TextBox 11"/>
          <p:cNvSpPr txBox="1"/>
          <p:nvPr/>
        </p:nvSpPr>
        <p:spPr>
          <a:xfrm>
            <a:off x="1112969" y="3646704"/>
            <a:ext cx="6019800" cy="4355872"/>
          </a:xfrm>
          <a:prstGeom prst="rect">
            <a:avLst/>
          </a:prstGeom>
        </p:spPr>
        <p:txBody>
          <a:bodyPr wrap="square" lIns="0" tIns="0" rIns="0" bIns="0" rtlCol="0" anchor="t">
            <a:spAutoFit/>
          </a:bodyPr>
          <a:lstStyle/>
          <a:p>
            <a:pPr algn="just">
              <a:lnSpc>
                <a:spcPct val="150000"/>
              </a:lnSpc>
            </a:pPr>
            <a:r>
              <a:rPr lang="en-US" sz="2000" dirty="0">
                <a:solidFill>
                  <a:srgbClr val="000000"/>
                </a:solidFill>
                <a:latin typeface="Gordita"/>
                <a:ea typeface="Gordita"/>
                <a:cs typeface="Gordita"/>
                <a:sym typeface="Gordita"/>
              </a:rPr>
              <a:t>Gene Ontology (GO) enrichment analysis was performed separately on the upregulated and downregulated DEGs to identify the most significantly overrepresented biological terms in three GO categories:</a:t>
            </a:r>
          </a:p>
          <a:p>
            <a:pPr algn="just">
              <a:lnSpc>
                <a:spcPct val="150000"/>
              </a:lnSpc>
            </a:pPr>
            <a:endParaRPr lang="en-US" sz="1000" dirty="0">
              <a:solidFill>
                <a:srgbClr val="000000"/>
              </a:solidFill>
              <a:latin typeface="Gordita"/>
              <a:ea typeface="Gordita"/>
              <a:cs typeface="Gordita"/>
              <a:sym typeface="Gordita"/>
            </a:endParaRPr>
          </a:p>
          <a:p>
            <a:pPr algn="just">
              <a:lnSpc>
                <a:spcPts val="390"/>
              </a:lnSpc>
            </a:pPr>
            <a:endParaRPr lang="en-US" sz="2000" dirty="0">
              <a:solidFill>
                <a:srgbClr val="000000"/>
              </a:solidFill>
              <a:latin typeface="Gordita"/>
              <a:ea typeface="Gordita"/>
              <a:cs typeface="Gordita"/>
              <a:sym typeface="Gordita"/>
            </a:endParaRPr>
          </a:p>
          <a:p>
            <a:pPr marL="518160" lvl="1" indent="-259080" algn="just">
              <a:lnSpc>
                <a:spcPts val="4680"/>
              </a:lnSpc>
              <a:buFont typeface="Arial"/>
              <a:buChar char="•"/>
            </a:pPr>
            <a:r>
              <a:rPr lang="en-US" sz="2000" dirty="0">
                <a:solidFill>
                  <a:srgbClr val="000000"/>
                </a:solidFill>
                <a:latin typeface="Gordita"/>
                <a:ea typeface="Gordita"/>
                <a:cs typeface="Gordita"/>
                <a:sym typeface="Gordita"/>
              </a:rPr>
              <a:t>Biological Process (BP),</a:t>
            </a:r>
          </a:p>
          <a:p>
            <a:pPr marL="518160" lvl="1" indent="-259080" algn="just">
              <a:lnSpc>
                <a:spcPts val="4680"/>
              </a:lnSpc>
              <a:buFont typeface="Arial"/>
              <a:buChar char="•"/>
            </a:pPr>
            <a:r>
              <a:rPr lang="en-US" sz="2000" dirty="0">
                <a:solidFill>
                  <a:srgbClr val="000000"/>
                </a:solidFill>
                <a:latin typeface="Gordita"/>
                <a:ea typeface="Gordita"/>
                <a:cs typeface="Gordita"/>
                <a:sym typeface="Gordita"/>
              </a:rPr>
              <a:t>Molecular Function (MF), and</a:t>
            </a:r>
          </a:p>
          <a:p>
            <a:pPr marL="518160" lvl="1" indent="-259080" algn="just">
              <a:lnSpc>
                <a:spcPts val="4680"/>
              </a:lnSpc>
              <a:buFont typeface="Arial"/>
              <a:buChar char="•"/>
            </a:pPr>
            <a:r>
              <a:rPr lang="en-US" sz="2000" dirty="0">
                <a:solidFill>
                  <a:srgbClr val="000000"/>
                </a:solidFill>
                <a:latin typeface="Gordita"/>
                <a:ea typeface="Gordita"/>
                <a:cs typeface="Gordita"/>
                <a:sym typeface="Gordita"/>
              </a:rPr>
              <a:t>Cellular Component (CC).</a:t>
            </a:r>
          </a:p>
        </p:txBody>
      </p:sp>
      <p:sp>
        <p:nvSpPr>
          <p:cNvPr id="12" name="TextBox 7">
            <a:extLst>
              <a:ext uri="{FF2B5EF4-FFF2-40B4-BE49-F238E27FC236}">
                <a16:creationId xmlns:a16="http://schemas.microsoft.com/office/drawing/2014/main" id="{D0A84EE7-8753-5F58-5B61-EE62D7CB2666}"/>
              </a:ext>
            </a:extLst>
          </p:cNvPr>
          <p:cNvSpPr txBox="1"/>
          <p:nvPr/>
        </p:nvSpPr>
        <p:spPr>
          <a:xfrm>
            <a:off x="17263085" y="9222325"/>
            <a:ext cx="472928" cy="466538"/>
          </a:xfrm>
          <a:prstGeom prst="rect">
            <a:avLst/>
          </a:prstGeom>
        </p:spPr>
        <p:txBody>
          <a:bodyPr wrap="square" lIns="0" tIns="0" rIns="0" bIns="0" rtlCol="0" anchor="t">
            <a:spAutoFit/>
          </a:bodyPr>
          <a:lstStyle/>
          <a:p>
            <a:pPr algn="r">
              <a:lnSpc>
                <a:spcPts val="4199"/>
              </a:lnSpc>
            </a:pPr>
            <a:r>
              <a:rPr lang="en-US" sz="2000" dirty="0">
                <a:solidFill>
                  <a:srgbClr val="FFFFFF"/>
                </a:solidFill>
                <a:latin typeface="Avenir"/>
                <a:ea typeface="Avenir"/>
                <a:cs typeface="Avenir"/>
                <a:sym typeface="Avenir"/>
              </a:rPr>
              <a:t>9</a:t>
            </a:r>
          </a:p>
        </p:txBody>
      </p:sp>
      <p:pic>
        <p:nvPicPr>
          <p:cNvPr id="13" name="Picture 2">
            <a:extLst>
              <a:ext uri="{FF2B5EF4-FFF2-40B4-BE49-F238E27FC236}">
                <a16:creationId xmlns:a16="http://schemas.microsoft.com/office/drawing/2014/main" id="{D88D6DEC-46BE-12BA-D3CA-87B9B2EDCCB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V="1">
            <a:off x="204130" y="2085944"/>
            <a:ext cx="533400" cy="507999"/>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1">
            <a:extLst>
              <a:ext uri="{FF2B5EF4-FFF2-40B4-BE49-F238E27FC236}">
                <a16:creationId xmlns:a16="http://schemas.microsoft.com/office/drawing/2014/main" id="{830FAF3E-90BA-8C6E-D337-EC8ABA721673}"/>
              </a:ext>
            </a:extLst>
          </p:cNvPr>
          <p:cNvSpPr txBox="1"/>
          <p:nvPr/>
        </p:nvSpPr>
        <p:spPr>
          <a:xfrm>
            <a:off x="8665611" y="7663417"/>
            <a:ext cx="9547027" cy="330155"/>
          </a:xfrm>
          <a:prstGeom prst="rect">
            <a:avLst/>
          </a:prstGeom>
        </p:spPr>
        <p:txBody>
          <a:bodyPr wrap="square" lIns="0" tIns="0" rIns="0" bIns="0" rtlCol="0" anchor="t">
            <a:spAutoFit/>
          </a:bodyPr>
          <a:lstStyle/>
          <a:p>
            <a:pPr algn="ctr">
              <a:lnSpc>
                <a:spcPts val="2800"/>
              </a:lnSpc>
              <a:spcBef>
                <a:spcPct val="0"/>
              </a:spcBef>
            </a:pPr>
            <a:r>
              <a:rPr lang="en-US" sz="2200" b="1" dirty="0">
                <a:solidFill>
                  <a:srgbClr val="000000"/>
                </a:solidFill>
                <a:latin typeface="Century" panose="02040604050505020304" pitchFamily="18" charset="0"/>
                <a:ea typeface="Gordita"/>
                <a:cs typeface="Gordita"/>
                <a:sym typeface="Gordita"/>
              </a:rPr>
              <a:t>Figure 4.3: Top 10 GO biological process terms for </a:t>
            </a:r>
            <a:r>
              <a:rPr lang="en-US" sz="2200" b="1" dirty="0">
                <a:solidFill>
                  <a:srgbClr val="000000"/>
                </a:solidFill>
                <a:latin typeface="Century" panose="02040604050505020304" pitchFamily="18" charset="0"/>
                <a:ea typeface="Gordita"/>
                <a:cs typeface="Gordita Bold"/>
                <a:sym typeface="Gordita Bold"/>
              </a:rPr>
              <a:t>u</a:t>
            </a:r>
            <a:r>
              <a:rPr lang="en-US" sz="2200" b="1" dirty="0">
                <a:solidFill>
                  <a:srgbClr val="000000"/>
                </a:solidFill>
                <a:latin typeface="Century" panose="02040604050505020304" pitchFamily="18" charset="0"/>
                <a:ea typeface="Gordita Bold"/>
                <a:cs typeface="Gordita Bold"/>
                <a:sym typeface="Gordita Bold"/>
              </a:rPr>
              <a:t>pregulated DEGs</a:t>
            </a:r>
            <a:r>
              <a:rPr lang="en-US" sz="2200" b="1" dirty="0">
                <a:solidFill>
                  <a:srgbClr val="000000"/>
                </a:solidFill>
                <a:latin typeface="Century" panose="02040604050505020304" pitchFamily="18" charset="0"/>
                <a:ea typeface="Gordita"/>
                <a:cs typeface="Gordita"/>
                <a:sym typeface="Gordita"/>
              </a:rPr>
              <a:t> </a:t>
            </a:r>
          </a:p>
        </p:txBody>
      </p:sp>
      <p:pic>
        <p:nvPicPr>
          <p:cNvPr id="16" name="Picture 15">
            <a:extLst>
              <a:ext uri="{FF2B5EF4-FFF2-40B4-BE49-F238E27FC236}">
                <a16:creationId xmlns:a16="http://schemas.microsoft.com/office/drawing/2014/main" id="{12FC6022-F997-6F28-9E03-E2D85149405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620000" y="3110559"/>
            <a:ext cx="10451613" cy="4331217"/>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3401</TotalTime>
  <Words>2670</Words>
  <Application>Microsoft Office PowerPoint</Application>
  <PresentationFormat>Custom</PresentationFormat>
  <Paragraphs>339</Paragraphs>
  <Slides>35</Slides>
  <Notes>2</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35</vt:i4>
      </vt:variant>
    </vt:vector>
  </HeadingPairs>
  <TitlesOfParts>
    <vt:vector size="49" baseType="lpstr">
      <vt:lpstr>Aptos</vt:lpstr>
      <vt:lpstr>Comic Sans MS</vt:lpstr>
      <vt:lpstr>Century</vt:lpstr>
      <vt:lpstr>Calibri</vt:lpstr>
      <vt:lpstr>Arial</vt:lpstr>
      <vt:lpstr>Gordita Bold</vt:lpstr>
      <vt:lpstr>Arial Rounded MT Bold</vt:lpstr>
      <vt:lpstr>Gordita</vt:lpstr>
      <vt:lpstr>Canva Sans Bold</vt:lpstr>
      <vt:lpstr>Poppins</vt:lpstr>
      <vt:lpstr>Open Sans Bold</vt:lpstr>
      <vt:lpstr>Poppins Semi-Bold</vt:lpstr>
      <vt:lpstr>Avenir</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thesis_draft</dc:title>
  <dc:creator>ASUS</dc:creator>
  <cp:lastModifiedBy>Rifah Sajida</cp:lastModifiedBy>
  <cp:revision>322</cp:revision>
  <dcterms:created xsi:type="dcterms:W3CDTF">2006-08-16T00:00:00Z</dcterms:created>
  <dcterms:modified xsi:type="dcterms:W3CDTF">2025-08-24T17:17:27Z</dcterms:modified>
  <dc:identifier>DAGqkrzxrCI</dc:identifier>
</cp:coreProperties>
</file>